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61" r:id="rId4"/>
    <p:sldId id="264" r:id="rId5"/>
    <p:sldId id="260" r:id="rId6"/>
    <p:sldId id="262" r:id="rId7"/>
    <p:sldId id="259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2" r:id="rId25"/>
    <p:sldId id="281" r:id="rId2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สไตล์สีปานกลาง 2 - เน้น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5987" autoAdjust="0"/>
    <p:restoredTop sz="96379" autoAdjust="0"/>
  </p:normalViewPr>
  <p:slideViewPr>
    <p:cSldViewPr snapToGrid="0">
      <p:cViewPr>
        <p:scale>
          <a:sx n="91" d="100"/>
          <a:sy n="91" d="100"/>
        </p:scale>
        <p:origin x="576" y="6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470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th-TH"/>
              <a:t>คลิกเพื่อแก้ไขสไตล์ชื่อเรื่องรองต้นแบบ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4FEE25DC-BE04-4689-A15B-FBA0ECDC9E1B}" type="datetimeFigureOut">
              <a:rPr lang="th-TH" smtClean="0"/>
              <a:t>26/04/67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A1089-5A0D-4C9A-B89D-55BE9745BD9C}" type="slidenum">
              <a:rPr lang="th-TH" smtClean="0"/>
              <a:t>‹#›</a:t>
            </a:fld>
            <a:endParaRPr lang="th-TH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901377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E25DC-BE04-4689-A15B-FBA0ECDC9E1B}" type="datetimeFigureOut">
              <a:rPr lang="th-TH" smtClean="0"/>
              <a:t>26/04/67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A1089-5A0D-4C9A-B89D-55BE9745BD9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1658183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E25DC-BE04-4689-A15B-FBA0ECDC9E1B}" type="datetimeFigureOut">
              <a:rPr lang="th-TH" smtClean="0"/>
              <a:t>26/04/67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A1089-5A0D-4C9A-B89D-55BE9745BD9C}" type="slidenum">
              <a:rPr lang="th-TH" smtClean="0"/>
              <a:t>‹#›</a:t>
            </a:fld>
            <a:endParaRPr lang="th-TH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135621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E25DC-BE04-4689-A15B-FBA0ECDC9E1B}" type="datetimeFigureOut">
              <a:rPr lang="th-TH" smtClean="0"/>
              <a:t>26/04/67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A1089-5A0D-4C9A-B89D-55BE9745BD9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6728890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E25DC-BE04-4689-A15B-FBA0ECDC9E1B}" type="datetimeFigureOut">
              <a:rPr lang="th-TH" smtClean="0"/>
              <a:t>26/04/67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A1089-5A0D-4C9A-B89D-55BE9745BD9C}" type="slidenum">
              <a:rPr lang="th-TH" smtClean="0"/>
              <a:t>‹#›</a:t>
            </a:fld>
            <a:endParaRPr lang="th-TH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101573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E25DC-BE04-4689-A15B-FBA0ECDC9E1B}" type="datetimeFigureOut">
              <a:rPr lang="th-TH" smtClean="0"/>
              <a:t>26/04/67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A1089-5A0D-4C9A-B89D-55BE9745BD9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5058895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E25DC-BE04-4689-A15B-FBA0ECDC9E1B}" type="datetimeFigureOut">
              <a:rPr lang="th-TH" smtClean="0"/>
              <a:t>26/04/67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A1089-5A0D-4C9A-B89D-55BE9745BD9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4269603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E25DC-BE04-4689-A15B-FBA0ECDC9E1B}" type="datetimeFigureOut">
              <a:rPr lang="th-TH" smtClean="0"/>
              <a:t>26/04/67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A1089-5A0D-4C9A-B89D-55BE9745BD9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5809065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E25DC-BE04-4689-A15B-FBA0ECDC9E1B}" type="datetimeFigureOut">
              <a:rPr lang="th-TH" smtClean="0"/>
              <a:t>26/04/67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A1089-5A0D-4C9A-B89D-55BE9745BD9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53099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E25DC-BE04-4689-A15B-FBA0ECDC9E1B}" type="datetimeFigureOut">
              <a:rPr lang="th-TH" smtClean="0"/>
              <a:t>26/04/67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A1089-5A0D-4C9A-B89D-55BE9745BD9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9444349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h-TH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E25DC-BE04-4689-A15B-FBA0ECDC9E1B}" type="datetimeFigureOut">
              <a:rPr lang="th-TH" smtClean="0"/>
              <a:t>26/04/67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A1089-5A0D-4C9A-B89D-55BE9745BD9C}" type="slidenum">
              <a:rPr lang="th-TH" smtClean="0"/>
              <a:t>‹#›</a:t>
            </a:fld>
            <a:endParaRPr lang="th-TH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023095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EE25DC-BE04-4689-A15B-FBA0ECDC9E1B}" type="datetimeFigureOut">
              <a:rPr lang="th-TH" smtClean="0"/>
              <a:t>26/04/67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F26A1089-5A0D-4C9A-B89D-55BE9745BD9C}" type="slidenum">
              <a:rPr lang="th-TH" smtClean="0"/>
              <a:t>‹#›</a:t>
            </a:fld>
            <a:endParaRPr lang="th-TH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17233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alphaModFix amt="48000"/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488DEE73-DC00-4FBB-2EE2-32125EF8E6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99709" y="693684"/>
            <a:ext cx="9579004" cy="3241673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th-TH" b="1" dirty="0"/>
              <a:t>หลักเกณฑ์การประเมินภาระงานบุคลากรสายผู้สอน (อาจารย์) ปีการศึกษา 2566</a:t>
            </a:r>
            <a:br>
              <a:rPr lang="th-TH" b="1" dirty="0"/>
            </a:br>
            <a:r>
              <a:rPr lang="th-TH" b="1" dirty="0"/>
              <a:t>(มิถุนายน 2566-พฤษภาคม 2567)</a:t>
            </a:r>
            <a:br>
              <a:rPr lang="th-TH" b="1" dirty="0"/>
            </a:br>
            <a:r>
              <a:rPr lang="th-TH" b="1" dirty="0"/>
              <a:t>มหาวิทยาลัยวงษ์ชวลิตกุล</a:t>
            </a:r>
          </a:p>
        </p:txBody>
      </p:sp>
      <p:sp>
        <p:nvSpPr>
          <p:cNvPr id="6" name="กล่องข้อความ 5">
            <a:extLst>
              <a:ext uri="{FF2B5EF4-FFF2-40B4-BE49-F238E27FC236}">
                <a16:creationId xmlns:a16="http://schemas.microsoft.com/office/drawing/2014/main" id="{67246C4F-DCE5-56E6-7AF0-39E977F112DB}"/>
              </a:ext>
            </a:extLst>
          </p:cNvPr>
          <p:cNvSpPr txBox="1"/>
          <p:nvPr/>
        </p:nvSpPr>
        <p:spPr>
          <a:xfrm>
            <a:off x="8513995" y="5120173"/>
            <a:ext cx="410148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0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สำนักทรัพยากรมนุษย์ </a:t>
            </a:r>
          </a:p>
          <a:p>
            <a:r>
              <a:rPr lang="th-TH" sz="20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(</a:t>
            </a:r>
            <a:r>
              <a:rPr lang="en-US" sz="20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Human Resource Management Office)</a:t>
            </a:r>
            <a:endParaRPr lang="th-TH" sz="2000" b="1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  <a:p>
            <a:r>
              <a:rPr lang="th-TH" sz="20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ศูนย์เทคโนโลยีสารสนเทศ </a:t>
            </a:r>
          </a:p>
          <a:p>
            <a:r>
              <a:rPr lang="th-TH" sz="20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(</a:t>
            </a:r>
            <a:r>
              <a:rPr lang="en-US" sz="20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Information Technology Center)</a:t>
            </a:r>
            <a:endParaRPr lang="th-TH" sz="2000" b="1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BB6763A-BDB9-E7D9-BBEF-64A769D819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437" y="-97004"/>
            <a:ext cx="1581375" cy="1581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746796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alphaModFix amt="48000"/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สี่เหลี่ยมผืนผ้า: มุมมน 6">
            <a:extLst>
              <a:ext uri="{FF2B5EF4-FFF2-40B4-BE49-F238E27FC236}">
                <a16:creationId xmlns:a16="http://schemas.microsoft.com/office/drawing/2014/main" id="{6024A384-9CFA-C6BB-2A83-C2775627EFB9}"/>
              </a:ext>
            </a:extLst>
          </p:cNvPr>
          <p:cNvSpPr/>
          <p:nvPr/>
        </p:nvSpPr>
        <p:spPr>
          <a:xfrm>
            <a:off x="1019505" y="546540"/>
            <a:ext cx="5675586" cy="725213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sz="3600" b="1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H SarabunPSK" panose="020B0500040200020003" pitchFamily="34" charset="-34"/>
              </a:rPr>
              <a:t>2. ภาระงานวิจัยและงานวิชาการอื่น</a:t>
            </a:r>
            <a:endParaRPr lang="th-TH" sz="3600" dirty="0">
              <a:solidFill>
                <a:schemeClr val="tx1"/>
              </a:solidFill>
            </a:endParaRPr>
          </a:p>
        </p:txBody>
      </p:sp>
      <p:sp>
        <p:nvSpPr>
          <p:cNvPr id="9" name="กล่องข้อความ 8">
            <a:extLst>
              <a:ext uri="{FF2B5EF4-FFF2-40B4-BE49-F238E27FC236}">
                <a16:creationId xmlns:a16="http://schemas.microsoft.com/office/drawing/2014/main" id="{5729786D-5B40-90CC-0BF6-0A79206A9C89}"/>
              </a:ext>
            </a:extLst>
          </p:cNvPr>
          <p:cNvSpPr txBox="1"/>
          <p:nvPr/>
        </p:nvSpPr>
        <p:spPr>
          <a:xfrm>
            <a:off x="1398691" y="1536174"/>
            <a:ext cx="9122163" cy="44012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thaiDist"/>
            <a:r>
              <a:rPr lang="th-TH" sz="2800" b="1" u="sng" dirty="0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ประกอบด้วย  6 ภาระงาน</a:t>
            </a:r>
          </a:p>
          <a:p>
            <a:pPr algn="thaiDist"/>
            <a:r>
              <a:rPr lang="th-TH" sz="2800" dirty="0"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	1. งานวิจัย หรือ งานวิชาการอื่นที่ได้รับทุนสนับสนุนการดำเนินงานจากมหาวิทยาลัย หรือ ส่วนงานในมหาวิทยาลัย (</a:t>
            </a:r>
            <a:r>
              <a:rPr lang="en-US" sz="2800" dirty="0"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VUBI)</a:t>
            </a:r>
          </a:p>
          <a:p>
            <a:pPr algn="thaiDist"/>
            <a:r>
              <a:rPr lang="th-TH" sz="2800" dirty="0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	2. งานวิจัย หรือ งานวิชาการอื่น ที่ได้รับทุนสนับสนุนการดำเนินงานจากภายนอกมหาวิทยาลัย เช่น ทุน สกว. ทุน สวทช. ทุน วช. ทุน สกอ. เป็นต้น</a:t>
            </a:r>
          </a:p>
          <a:p>
            <a:pPr algn="thaiDist"/>
            <a:r>
              <a:rPr lang="th-TH" sz="2800" dirty="0"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	3. ตำรา หรือ หนังสือ</a:t>
            </a:r>
          </a:p>
          <a:p>
            <a:pPr algn="thaiDist"/>
            <a:r>
              <a:rPr lang="th-TH" sz="2800" dirty="0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	4. เอกสารประกอบการสอนที่ผ่านการประเมินของคณะวิชา</a:t>
            </a:r>
          </a:p>
          <a:p>
            <a:pPr algn="thaiDist"/>
            <a:r>
              <a:rPr lang="th-TH" sz="2800" dirty="0"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	5. การผลิตและเผยแพร่ผลงานสร้างสรรค์โดยมีคณะกรรมการพิจารณาคัดเลือกผลงาน</a:t>
            </a:r>
          </a:p>
          <a:p>
            <a:pPr algn="thaiDist"/>
            <a:r>
              <a:rPr lang="th-TH" sz="2800" dirty="0"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	6. สิทธิบัตรและลิขสิทธิ์</a:t>
            </a:r>
          </a:p>
          <a:p>
            <a:pPr algn="thaiDist"/>
            <a:r>
              <a:rPr lang="th-TH" sz="2800" b="1" dirty="0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	</a:t>
            </a:r>
            <a:endParaRPr lang="en-US" sz="2800" dirty="0">
              <a:effectLst/>
              <a:latin typeface="TH Sarabun New" panose="020B0500040200020003" pitchFamily="34" charset="-34"/>
              <a:ea typeface="Times New Roman" panose="02020603050405020304" pitchFamily="18" charset="0"/>
              <a:cs typeface="TH Sarabun New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982034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alphaModFix amt="48000"/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ตาราง 4">
            <a:extLst>
              <a:ext uri="{FF2B5EF4-FFF2-40B4-BE49-F238E27FC236}">
                <a16:creationId xmlns:a16="http://schemas.microsoft.com/office/drawing/2014/main" id="{8473DE50-0FE6-9010-93C1-AA1C21D4B00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0137743"/>
              </p:ext>
            </p:extLst>
          </p:nvPr>
        </p:nvGraphicFramePr>
        <p:xfrm>
          <a:off x="334346" y="641029"/>
          <a:ext cx="11523307" cy="252374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223519">
                  <a:extLst>
                    <a:ext uri="{9D8B030D-6E8A-4147-A177-3AD203B41FA5}">
                      <a16:colId xmlns:a16="http://schemas.microsoft.com/office/drawing/2014/main" val="4176222362"/>
                    </a:ext>
                  </a:extLst>
                </a:gridCol>
                <a:gridCol w="5299788">
                  <a:extLst>
                    <a:ext uri="{9D8B030D-6E8A-4147-A177-3AD203B41FA5}">
                      <a16:colId xmlns:a16="http://schemas.microsoft.com/office/drawing/2014/main" val="1820888864"/>
                    </a:ext>
                  </a:extLst>
                </a:gridCol>
              </a:tblGrid>
              <a:tr h="236948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</a:pPr>
                      <a:r>
                        <a:rPr lang="th-TH" sz="240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รายละเอียด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H Sarabun New" panose="020B0500040200020003" pitchFamily="34" charset="-34"/>
                        <a:ea typeface="Times New Roman" panose="02020603050405020304" pitchFamily="18" charset="0"/>
                        <a:cs typeface="TH Sarabun New" panose="020B0500040200020003" pitchFamily="34" charset="-34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h-TH" sz="240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การคิดภาระงาน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H Sarabun New" panose="020B0500040200020003" pitchFamily="34" charset="-34"/>
                        <a:ea typeface="Times New Roman" panose="02020603050405020304" pitchFamily="18" charset="0"/>
                        <a:cs typeface="TH Sarabun New" panose="020B0500040200020003" pitchFamily="34" charset="-34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7712744"/>
                  </a:ext>
                </a:extLst>
              </a:tr>
              <a:tr h="1342710"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</a:pPr>
                      <a:r>
                        <a:rPr lang="th-TH" sz="240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๑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. </a:t>
                      </a:r>
                      <a:r>
                        <a:rPr lang="th-TH" sz="240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งานวิจัย หรือ งานวิชาการอื่นที่ได้รับทุนสนับสนุนการดำเนินงานจากมหาวิทยาลัย หรือ ส่วนงานในมหาวิทยาลัย (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VUBI</a:t>
                      </a:r>
                      <a:r>
                        <a:rPr lang="th-TH" sz="240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)</a:t>
                      </a:r>
                    </a:p>
                    <a:p>
                      <a:pPr marL="457200" algn="l">
                        <a:lnSpc>
                          <a:spcPct val="115000"/>
                        </a:lnSpc>
                      </a:pP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  <a:p>
                      <a:pPr marL="457200" indent="0" algn="l">
                        <a:lnSpc>
                          <a:spcPct val="115000"/>
                        </a:lnSpc>
                        <a:buFontTx/>
                        <a:buNone/>
                      </a:pPr>
                      <a:r>
                        <a:rPr lang="th-TH" sz="240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     * ทุนสนับสนุนตั้งแต่ ๑๐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,</a:t>
                      </a:r>
                      <a:r>
                        <a:rPr lang="th-TH" sz="240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๐๐๐ บาท แต่ไม่เกิน ๕๐,๐๐๐ บาท</a:t>
                      </a:r>
                    </a:p>
                    <a:p>
                      <a:pPr marL="457200" algn="l">
                        <a:lnSpc>
                          <a:spcPct val="115000"/>
                        </a:lnSpc>
                      </a:pPr>
                      <a:r>
                        <a:rPr lang="th-TH" sz="240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     * ทุนสนับสนุนตั้งแต่ ๕๐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,</a:t>
                      </a:r>
                      <a:r>
                        <a:rPr lang="th-TH" sz="240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๐๐๑ บาทขึ้นไป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H Sarabun New" panose="020B0500040200020003" pitchFamily="34" charset="-34"/>
                        <a:ea typeface="Times New Roman" panose="02020603050405020304" pitchFamily="18" charset="0"/>
                        <a:cs typeface="TH Sarabun New" panose="020B0500040200020003" pitchFamily="34" charset="-34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thaiDist">
                        <a:lnSpc>
                          <a:spcPct val="115000"/>
                        </a:lnSpc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 </a:t>
                      </a:r>
                    </a:p>
                    <a:p>
                      <a:pPr marL="457200" algn="thaiDist">
                        <a:lnSpc>
                          <a:spcPct val="115000"/>
                        </a:lnSpc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 </a:t>
                      </a:r>
                      <a:endParaRPr lang="th-TH" sz="2400" dirty="0">
                        <a:solidFill>
                          <a:schemeClr val="tx1"/>
                        </a:solidFill>
                        <a:effectLst/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  <a:p>
                      <a:pPr marL="457200" algn="thaiDist">
                        <a:lnSpc>
                          <a:spcPct val="115000"/>
                        </a:lnSpc>
                      </a:pPr>
                      <a:endParaRPr lang="th-TH" sz="2400" dirty="0">
                        <a:solidFill>
                          <a:schemeClr val="tx1"/>
                        </a:solidFill>
                        <a:effectLst/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  <a:p>
                      <a:pPr marL="457200" algn="thaiDist">
                        <a:lnSpc>
                          <a:spcPct val="115000"/>
                        </a:lnSpc>
                      </a:pPr>
                      <a:r>
                        <a:rPr lang="th-TH" sz="200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๑๕๐ ชั่วโมงภาระงาน ต่อ ๑ เรื่อง ต่อ ปีการศึกษา (ตามแผนงานวิจัย)</a:t>
                      </a:r>
                    </a:p>
                    <a:p>
                      <a:pPr marL="457200" algn="thaiDi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h-TH" sz="200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๒๐๐ ชั่วโมงภาระงาน ต่อ ๑ เรื่อง ต่อ ปีการศึกษา (ตามแผนงานวิจัย)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H Sarabun New" panose="020B0500040200020003" pitchFamily="34" charset="-34"/>
                        <a:ea typeface="Times New Roman" panose="02020603050405020304" pitchFamily="18" charset="0"/>
                        <a:cs typeface="TH Sarabun New" panose="020B0500040200020003" pitchFamily="34" charset="-34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2265790"/>
                  </a:ext>
                </a:extLst>
              </a:tr>
            </a:tbl>
          </a:graphicData>
        </a:graphic>
      </p:graphicFrame>
      <p:graphicFrame>
        <p:nvGraphicFramePr>
          <p:cNvPr id="6" name="ตาราง 5">
            <a:extLst>
              <a:ext uri="{FF2B5EF4-FFF2-40B4-BE49-F238E27FC236}">
                <a16:creationId xmlns:a16="http://schemas.microsoft.com/office/drawing/2014/main" id="{39702AAC-39C3-DBBC-FEE7-45443A1AB0C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314346"/>
              </p:ext>
            </p:extLst>
          </p:nvPr>
        </p:nvGraphicFramePr>
        <p:xfrm>
          <a:off x="334345" y="3429000"/>
          <a:ext cx="11523307" cy="252374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223519">
                  <a:extLst>
                    <a:ext uri="{9D8B030D-6E8A-4147-A177-3AD203B41FA5}">
                      <a16:colId xmlns:a16="http://schemas.microsoft.com/office/drawing/2014/main" val="3726150287"/>
                    </a:ext>
                  </a:extLst>
                </a:gridCol>
                <a:gridCol w="5299788">
                  <a:extLst>
                    <a:ext uri="{9D8B030D-6E8A-4147-A177-3AD203B41FA5}">
                      <a16:colId xmlns:a16="http://schemas.microsoft.com/office/drawing/2014/main" val="1420937955"/>
                    </a:ext>
                  </a:extLst>
                </a:gridCol>
              </a:tblGrid>
              <a:tr h="236948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</a:pPr>
                      <a:r>
                        <a:rPr lang="th-TH" sz="240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รายละเอียด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H Sarabun New" panose="020B0500040200020003" pitchFamily="34" charset="-34"/>
                        <a:ea typeface="Times New Roman" panose="02020603050405020304" pitchFamily="18" charset="0"/>
                        <a:cs typeface="TH Sarabun New" panose="020B0500040200020003" pitchFamily="34" charset="-34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h-TH" sz="240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การคิดภาระงาน</a:t>
                      </a:r>
                      <a:endParaRPr lang="en-US" sz="2400">
                        <a:solidFill>
                          <a:schemeClr val="tx1"/>
                        </a:solidFill>
                        <a:effectLst/>
                        <a:latin typeface="TH Sarabun New" panose="020B0500040200020003" pitchFamily="34" charset="-34"/>
                        <a:ea typeface="Times New Roman" panose="02020603050405020304" pitchFamily="18" charset="0"/>
                        <a:cs typeface="TH Sarabun New" panose="020B0500040200020003" pitchFamily="34" charset="-34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045685"/>
                  </a:ext>
                </a:extLst>
              </a:tr>
              <a:tr h="1342710">
                <a:tc>
                  <a:txBody>
                    <a:bodyPr/>
                    <a:lstStyle/>
                    <a:p>
                      <a:pPr marL="457200" algn="thaiDist">
                        <a:lnSpc>
                          <a:spcPct val="115000"/>
                        </a:lnSpc>
                      </a:pPr>
                      <a:r>
                        <a:rPr lang="th-TH" sz="240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Times New Roman" panose="02020603050405020304" pitchFamily="18" charset="0"/>
                          <a:cs typeface="TH Sarabun New" panose="020B0500040200020003" pitchFamily="34" charset="-34"/>
                        </a:rPr>
                        <a:t>๒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Times New Roman" panose="02020603050405020304" pitchFamily="18" charset="0"/>
                          <a:cs typeface="TH Sarabun New" panose="020B0500040200020003" pitchFamily="34" charset="-34"/>
                        </a:rPr>
                        <a:t>. </a:t>
                      </a:r>
                      <a:r>
                        <a:rPr lang="th-TH" sz="240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Times New Roman" panose="02020603050405020304" pitchFamily="18" charset="0"/>
                          <a:cs typeface="TH Sarabun New" panose="020B0500040200020003" pitchFamily="34" charset="-34"/>
                        </a:rPr>
                        <a:t>งานวิจัย หรือ งานวิชาการอื่น ที่ได้รับทุนสนับสนุนการดำเนินงานจากภายนอกมหาวิทยาลัย เช่น ทุน สกว. ทุน สวทช. ทุน วช. ทุน สกอ. เป็นต้น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H Sarabun New" panose="020B0500040200020003" pitchFamily="34" charset="-34"/>
                        <a:ea typeface="Times New Roman" panose="02020603050405020304" pitchFamily="18" charset="0"/>
                        <a:cs typeface="TH Sarabun New" panose="020B0500040200020003" pitchFamily="34" charset="-34"/>
                      </a:endParaRPr>
                    </a:p>
                    <a:p>
                      <a:pPr marL="457200" algn="thaiDist">
                        <a:lnSpc>
                          <a:spcPct val="115000"/>
                        </a:lnSpc>
                      </a:pPr>
                      <a:r>
                        <a:rPr lang="th-TH" sz="240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Times New Roman" panose="02020603050405020304" pitchFamily="18" charset="0"/>
                          <a:cs typeface="TH Sarabun New" panose="020B0500040200020003" pitchFamily="34" charset="-34"/>
                        </a:rPr>
                        <a:t>    - ทุนสนับสนุนตั้งแต่ ๑๐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Times New Roman" panose="02020603050405020304" pitchFamily="18" charset="0"/>
                          <a:cs typeface="TH Sarabun New" panose="020B0500040200020003" pitchFamily="34" charset="-34"/>
                        </a:rPr>
                        <a:t>,</a:t>
                      </a:r>
                      <a:r>
                        <a:rPr lang="th-TH" sz="240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Times New Roman" panose="02020603050405020304" pitchFamily="18" charset="0"/>
                          <a:cs typeface="TH Sarabun New" panose="020B0500040200020003" pitchFamily="34" charset="-34"/>
                        </a:rPr>
                        <a:t>๐๐๐ บาท แต่ไม่เกิน ๕๐,๐๐๐ บาท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H Sarabun New" panose="020B0500040200020003" pitchFamily="34" charset="-34"/>
                        <a:ea typeface="Times New Roman" panose="02020603050405020304" pitchFamily="18" charset="0"/>
                        <a:cs typeface="TH Sarabun New" panose="020B0500040200020003" pitchFamily="34" charset="-34"/>
                      </a:endParaRPr>
                    </a:p>
                    <a:p>
                      <a:pPr marL="457200" algn="thaiDist">
                        <a:lnSpc>
                          <a:spcPct val="115000"/>
                        </a:lnSpc>
                      </a:pPr>
                      <a:r>
                        <a:rPr lang="th-TH" sz="240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Times New Roman" panose="02020603050405020304" pitchFamily="18" charset="0"/>
                          <a:cs typeface="TH Sarabun New" panose="020B0500040200020003" pitchFamily="34" charset="-34"/>
                        </a:rPr>
                        <a:t>    - ทุนสนับสนุนตั้งแต่ ๕๐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Times New Roman" panose="02020603050405020304" pitchFamily="18" charset="0"/>
                          <a:cs typeface="TH Sarabun New" panose="020B0500040200020003" pitchFamily="34" charset="-34"/>
                        </a:rPr>
                        <a:t>,</a:t>
                      </a:r>
                      <a:r>
                        <a:rPr lang="th-TH" sz="240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Times New Roman" panose="02020603050405020304" pitchFamily="18" charset="0"/>
                          <a:cs typeface="TH Sarabun New" panose="020B0500040200020003" pitchFamily="34" charset="-34"/>
                        </a:rPr>
                        <a:t>๐๐๑ บาทขึ้นไป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H Sarabun New" panose="020B0500040200020003" pitchFamily="34" charset="-34"/>
                        <a:ea typeface="Times New Roman" panose="02020603050405020304" pitchFamily="18" charset="0"/>
                        <a:cs typeface="TH Sarabun New" panose="020B0500040200020003" pitchFamily="34" charset="-34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thaiDist">
                        <a:lnSpc>
                          <a:spcPct val="115000"/>
                        </a:lnSpc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Times New Roman" panose="02020603050405020304" pitchFamily="18" charset="0"/>
                          <a:cs typeface="TH Sarabun New" panose="020B0500040200020003" pitchFamily="34" charset="-34"/>
                        </a:rPr>
                        <a:t> </a:t>
                      </a:r>
                    </a:p>
                    <a:p>
                      <a:pPr marL="457200" algn="thaiDist">
                        <a:lnSpc>
                          <a:spcPct val="115000"/>
                        </a:lnSpc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Times New Roman" panose="02020603050405020304" pitchFamily="18" charset="0"/>
                          <a:cs typeface="TH Sarabun New" panose="020B0500040200020003" pitchFamily="34" charset="-34"/>
                        </a:rPr>
                        <a:t> </a:t>
                      </a:r>
                    </a:p>
                    <a:p>
                      <a:pPr marL="457200" algn="thaiDist">
                        <a:lnSpc>
                          <a:spcPct val="115000"/>
                        </a:lnSpc>
                      </a:pP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H Sarabun New" panose="020B0500040200020003" pitchFamily="34" charset="-34"/>
                        <a:ea typeface="Times New Roman" panose="02020603050405020304" pitchFamily="18" charset="0"/>
                        <a:cs typeface="TH Sarabun New" panose="020B0500040200020003" pitchFamily="34" charset="-34"/>
                      </a:endParaRPr>
                    </a:p>
                    <a:p>
                      <a:pPr marL="457200" algn="thaiDist">
                        <a:lnSpc>
                          <a:spcPct val="115000"/>
                        </a:lnSpc>
                      </a:pPr>
                      <a:r>
                        <a:rPr lang="th-TH" sz="200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Times New Roman" panose="02020603050405020304" pitchFamily="18" charset="0"/>
                          <a:cs typeface="TH Sarabun New" panose="020B0500040200020003" pitchFamily="34" charset="-34"/>
                        </a:rPr>
                        <a:t>๒๐๐ ชั่วโมงภาระงาน ต่อ ๑ เรื่อง ต่อ ปีการศึกษา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Times New Roman" panose="02020603050405020304" pitchFamily="18" charset="0"/>
                          <a:cs typeface="TH Sarabun New" panose="020B0500040200020003" pitchFamily="34" charset="-34"/>
                        </a:rPr>
                        <a:t> (</a:t>
                      </a:r>
                      <a:r>
                        <a:rPr lang="th-TH" sz="200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Times New Roman" panose="02020603050405020304" pitchFamily="18" charset="0"/>
                          <a:cs typeface="TH Sarabun New" panose="020B0500040200020003" pitchFamily="34" charset="-34"/>
                        </a:rPr>
                        <a:t>ตามแผนงานวิจัย)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H Sarabun New" panose="020B0500040200020003" pitchFamily="34" charset="-34"/>
                        <a:ea typeface="Times New Roman" panose="02020603050405020304" pitchFamily="18" charset="0"/>
                        <a:cs typeface="TH Sarabun New" panose="020B0500040200020003" pitchFamily="34" charset="-34"/>
                      </a:endParaRPr>
                    </a:p>
                    <a:p>
                      <a:pPr marL="457200" algn="thaiDi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h-TH" sz="200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Times New Roman" panose="02020603050405020304" pitchFamily="18" charset="0"/>
                          <a:cs typeface="TH Sarabun New" panose="020B0500040200020003" pitchFamily="34" charset="-34"/>
                        </a:rPr>
                        <a:t>๓๐๐ ชั่วโมงภาระงาน ต่อ ๑ เรื่อง ต่อ ปีการศึกษา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Times New Roman" panose="02020603050405020304" pitchFamily="18" charset="0"/>
                          <a:cs typeface="TH Sarabun New" panose="020B0500040200020003" pitchFamily="34" charset="-34"/>
                        </a:rPr>
                        <a:t> (</a:t>
                      </a:r>
                      <a:r>
                        <a:rPr lang="th-TH" sz="200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Times New Roman" panose="02020603050405020304" pitchFamily="18" charset="0"/>
                          <a:cs typeface="TH Sarabun New" panose="020B0500040200020003" pitchFamily="34" charset="-34"/>
                        </a:rPr>
                        <a:t>ตามแผนงานวิจัย)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H Sarabun New" panose="020B0500040200020003" pitchFamily="34" charset="-34"/>
                        <a:ea typeface="Times New Roman" panose="02020603050405020304" pitchFamily="18" charset="0"/>
                        <a:cs typeface="TH Sarabun New" panose="020B0500040200020003" pitchFamily="34" charset="-34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75225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600096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alphaModFix amt="48000"/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ตาราง 3">
            <a:extLst>
              <a:ext uri="{FF2B5EF4-FFF2-40B4-BE49-F238E27FC236}">
                <a16:creationId xmlns:a16="http://schemas.microsoft.com/office/drawing/2014/main" id="{67454395-3F37-2690-74D5-A2F38CC65A2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872790"/>
              </p:ext>
            </p:extLst>
          </p:nvPr>
        </p:nvGraphicFramePr>
        <p:xfrm>
          <a:off x="334346" y="888525"/>
          <a:ext cx="11523307" cy="294436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607630">
                  <a:extLst>
                    <a:ext uri="{9D8B030D-6E8A-4147-A177-3AD203B41FA5}">
                      <a16:colId xmlns:a16="http://schemas.microsoft.com/office/drawing/2014/main" val="134095090"/>
                    </a:ext>
                  </a:extLst>
                </a:gridCol>
                <a:gridCol w="4915677">
                  <a:extLst>
                    <a:ext uri="{9D8B030D-6E8A-4147-A177-3AD203B41FA5}">
                      <a16:colId xmlns:a16="http://schemas.microsoft.com/office/drawing/2014/main" val="2462011809"/>
                    </a:ext>
                  </a:extLst>
                </a:gridCol>
              </a:tblGrid>
              <a:tr h="236948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</a:pPr>
                      <a:r>
                        <a:rPr lang="th-TH" sz="240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รายละเอียด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H Sarabun New" panose="020B0500040200020003" pitchFamily="34" charset="-34"/>
                        <a:ea typeface="Times New Roman" panose="02020603050405020304" pitchFamily="18" charset="0"/>
                        <a:cs typeface="TH Sarabun New" panose="020B0500040200020003" pitchFamily="34" charset="-34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h-TH" sz="240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การคิดภาระงาน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H Sarabun New" panose="020B0500040200020003" pitchFamily="34" charset="-34"/>
                        <a:ea typeface="Times New Roman" panose="02020603050405020304" pitchFamily="18" charset="0"/>
                        <a:cs typeface="TH Sarabun New" panose="020B0500040200020003" pitchFamily="34" charset="-34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826697"/>
                  </a:ext>
                </a:extLst>
              </a:tr>
              <a:tr h="1342710">
                <a:tc>
                  <a:txBody>
                    <a:bodyPr/>
                    <a:lstStyle/>
                    <a:p>
                      <a:pPr marL="457200" algn="thaiDist">
                        <a:lnSpc>
                          <a:spcPct val="115000"/>
                        </a:lnSpc>
                      </a:pPr>
                      <a:r>
                        <a:rPr lang="th-TH" sz="240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Times New Roman" panose="02020603050405020304" pitchFamily="18" charset="0"/>
                          <a:cs typeface="TH Sarabun New" panose="020B0500040200020003" pitchFamily="34" charset="-34"/>
                        </a:rPr>
                        <a:t>๓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Times New Roman" panose="02020603050405020304" pitchFamily="18" charset="0"/>
                          <a:cs typeface="TH Sarabun New" panose="020B0500040200020003" pitchFamily="34" charset="-34"/>
                        </a:rPr>
                        <a:t>.</a:t>
                      </a:r>
                      <a:r>
                        <a:rPr lang="th-TH" sz="240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Times New Roman" panose="02020603050405020304" pitchFamily="18" charset="0"/>
                          <a:cs typeface="TH Sarabun New" panose="020B0500040200020003" pitchFamily="34" charset="-34"/>
                        </a:rPr>
                        <a:t> ตำรา หรือ หนังสือ ที่ผ่านการพิจารณาตามเกณฑ์การประเมิน สกอ.                        (ระเบียบคณะกรรมการการอุดมศึกษาว่าด้วย มาตรฐานหลักเกณฑ์และวิธีการแต่งตั้งคณาจารย์ในสถาบันอุดมศึกษาเอกชนให้ดำรงตำแหน่งทางวิชาการ พ.ศ. ๒๕๖๕)</a:t>
                      </a:r>
                    </a:p>
                    <a:p>
                      <a:pPr marL="457200" algn="thaiDist">
                        <a:lnSpc>
                          <a:spcPct val="115000"/>
                        </a:lnSpc>
                      </a:pPr>
                      <a:r>
                        <a:rPr lang="th-TH" sz="240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Times New Roman" panose="02020603050405020304" pitchFamily="18" charset="0"/>
                          <a:cs typeface="TH Sarabun New" panose="020B0500040200020003" pitchFamily="34" charset="-34"/>
                        </a:rPr>
                        <a:t>           - ภาษาไทย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H Sarabun New" panose="020B0500040200020003" pitchFamily="34" charset="-34"/>
                        <a:ea typeface="Times New Roman" panose="02020603050405020304" pitchFamily="18" charset="0"/>
                        <a:cs typeface="TH Sarabun New" panose="020B0500040200020003" pitchFamily="34" charset="-34"/>
                      </a:endParaRPr>
                    </a:p>
                    <a:p>
                      <a:pPr marL="457200" algn="thaiDist">
                        <a:lnSpc>
                          <a:spcPct val="115000"/>
                        </a:lnSpc>
                      </a:pPr>
                      <a:r>
                        <a:rPr lang="th-TH" sz="240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Times New Roman" panose="02020603050405020304" pitchFamily="18" charset="0"/>
                          <a:cs typeface="TH Sarabun New" panose="020B0500040200020003" pitchFamily="34" charset="-34"/>
                        </a:rPr>
                        <a:t>           - ภาษาอังกฤษ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H Sarabun New" panose="020B0500040200020003" pitchFamily="34" charset="-34"/>
                        <a:ea typeface="Times New Roman" panose="02020603050405020304" pitchFamily="18" charset="0"/>
                        <a:cs typeface="TH Sarabun New" panose="020B0500040200020003" pitchFamily="34" charset="-34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thaiDist">
                        <a:lnSpc>
                          <a:spcPct val="115000"/>
                        </a:lnSpc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Times New Roman" panose="02020603050405020304" pitchFamily="18" charset="0"/>
                          <a:cs typeface="TH Sarabun New" panose="020B0500040200020003" pitchFamily="34" charset="-34"/>
                        </a:rPr>
                        <a:t> </a:t>
                      </a:r>
                      <a:endParaRPr lang="th-TH" sz="2400" dirty="0">
                        <a:solidFill>
                          <a:schemeClr val="tx1"/>
                        </a:solidFill>
                        <a:effectLst/>
                        <a:latin typeface="TH Sarabun New" panose="020B0500040200020003" pitchFamily="34" charset="-34"/>
                        <a:ea typeface="Times New Roman" panose="02020603050405020304" pitchFamily="18" charset="0"/>
                        <a:cs typeface="TH Sarabun New" panose="020B0500040200020003" pitchFamily="34" charset="-34"/>
                      </a:endParaRPr>
                    </a:p>
                    <a:p>
                      <a:pPr marL="457200" algn="thaiDist">
                        <a:lnSpc>
                          <a:spcPct val="115000"/>
                        </a:lnSpc>
                      </a:pPr>
                      <a:endParaRPr lang="th-TH" sz="2400" dirty="0">
                        <a:solidFill>
                          <a:schemeClr val="tx1"/>
                        </a:solidFill>
                        <a:effectLst/>
                        <a:latin typeface="TH Sarabun New" panose="020B0500040200020003" pitchFamily="34" charset="-34"/>
                        <a:ea typeface="Times New Roman" panose="02020603050405020304" pitchFamily="18" charset="0"/>
                        <a:cs typeface="TH Sarabun New" panose="020B0500040200020003" pitchFamily="34" charset="-34"/>
                      </a:endParaRPr>
                    </a:p>
                    <a:p>
                      <a:pPr marL="457200" algn="thaiDist">
                        <a:lnSpc>
                          <a:spcPct val="115000"/>
                        </a:lnSpc>
                      </a:pPr>
                      <a:endParaRPr lang="th-TH" sz="2400" dirty="0">
                        <a:solidFill>
                          <a:schemeClr val="tx1"/>
                        </a:solidFill>
                        <a:effectLst/>
                        <a:latin typeface="TH Sarabun New" panose="020B0500040200020003" pitchFamily="34" charset="-34"/>
                        <a:ea typeface="Times New Roman" panose="02020603050405020304" pitchFamily="18" charset="0"/>
                        <a:cs typeface="TH Sarabun New" panose="020B0500040200020003" pitchFamily="34" charset="-34"/>
                      </a:endParaRPr>
                    </a:p>
                    <a:p>
                      <a:pPr marL="457200" algn="thaiDist">
                        <a:lnSpc>
                          <a:spcPct val="115000"/>
                        </a:lnSpc>
                      </a:pPr>
                      <a:endParaRPr lang="th-TH" sz="2400" dirty="0">
                        <a:solidFill>
                          <a:schemeClr val="tx1"/>
                        </a:solidFill>
                        <a:effectLst/>
                        <a:latin typeface="TH Sarabun New" panose="020B0500040200020003" pitchFamily="34" charset="-34"/>
                        <a:ea typeface="Times New Roman" panose="02020603050405020304" pitchFamily="18" charset="0"/>
                        <a:cs typeface="TH Sarabun New" panose="020B0500040200020003" pitchFamily="34" charset="-34"/>
                      </a:endParaRPr>
                    </a:p>
                    <a:p>
                      <a:pPr marL="457200" algn="thaiDist">
                        <a:lnSpc>
                          <a:spcPct val="115000"/>
                        </a:lnSpc>
                      </a:pPr>
                      <a:r>
                        <a:rPr lang="th-TH" sz="240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Times New Roman" panose="02020603050405020304" pitchFamily="18" charset="0"/>
                          <a:cs typeface="TH Sarabun New" panose="020B0500040200020003" pitchFamily="34" charset="-34"/>
                        </a:rPr>
                        <a:t>๓๐๐ ชั่วโมงภาระงาน ต่อ ๑ เล่ม 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H Sarabun New" panose="020B0500040200020003" pitchFamily="34" charset="-34"/>
                        <a:ea typeface="Times New Roman" panose="02020603050405020304" pitchFamily="18" charset="0"/>
                        <a:cs typeface="TH Sarabun New" panose="020B0500040200020003" pitchFamily="34" charset="-34"/>
                      </a:endParaRPr>
                    </a:p>
                    <a:p>
                      <a:pPr marL="457200" algn="thaiDi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h-TH" sz="240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Times New Roman" panose="02020603050405020304" pitchFamily="18" charset="0"/>
                          <a:cs typeface="TH Sarabun New" panose="020B0500040200020003" pitchFamily="34" charset="-34"/>
                        </a:rPr>
                        <a:t>๔๐๐ ชั่วโมงภาระงาน ต่อ ๑ เล่ม 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H Sarabun New" panose="020B0500040200020003" pitchFamily="34" charset="-34"/>
                        <a:ea typeface="Times New Roman" panose="02020603050405020304" pitchFamily="18" charset="0"/>
                        <a:cs typeface="TH Sarabun New" panose="020B0500040200020003" pitchFamily="34" charset="-34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8660651"/>
                  </a:ext>
                </a:extLst>
              </a:tr>
            </a:tbl>
          </a:graphicData>
        </a:graphic>
      </p:graphicFrame>
      <p:graphicFrame>
        <p:nvGraphicFramePr>
          <p:cNvPr id="7" name="ตาราง 6">
            <a:extLst>
              <a:ext uri="{FF2B5EF4-FFF2-40B4-BE49-F238E27FC236}">
                <a16:creationId xmlns:a16="http://schemas.microsoft.com/office/drawing/2014/main" id="{9B7FF87E-B725-3E2D-83E6-E144738936F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4500354"/>
              </p:ext>
            </p:extLst>
          </p:nvPr>
        </p:nvGraphicFramePr>
        <p:xfrm>
          <a:off x="334346" y="4292018"/>
          <a:ext cx="11523307" cy="102643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607630">
                  <a:extLst>
                    <a:ext uri="{9D8B030D-6E8A-4147-A177-3AD203B41FA5}">
                      <a16:colId xmlns:a16="http://schemas.microsoft.com/office/drawing/2014/main" val="134095090"/>
                    </a:ext>
                  </a:extLst>
                </a:gridCol>
                <a:gridCol w="4915677">
                  <a:extLst>
                    <a:ext uri="{9D8B030D-6E8A-4147-A177-3AD203B41FA5}">
                      <a16:colId xmlns:a16="http://schemas.microsoft.com/office/drawing/2014/main" val="2462011809"/>
                    </a:ext>
                  </a:extLst>
                </a:gridCol>
              </a:tblGrid>
              <a:tr h="236948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</a:pPr>
                      <a:r>
                        <a:rPr lang="th-TH" sz="240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รายละเอียด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H Sarabun New" panose="020B0500040200020003" pitchFamily="34" charset="-34"/>
                        <a:ea typeface="Times New Roman" panose="02020603050405020304" pitchFamily="18" charset="0"/>
                        <a:cs typeface="TH Sarabun New" panose="020B0500040200020003" pitchFamily="34" charset="-34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h-TH" sz="240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การคิดภาระงาน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H Sarabun New" panose="020B0500040200020003" pitchFamily="34" charset="-34"/>
                        <a:ea typeface="Times New Roman" panose="02020603050405020304" pitchFamily="18" charset="0"/>
                        <a:cs typeface="TH Sarabun New" panose="020B0500040200020003" pitchFamily="34" charset="-34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826697"/>
                  </a:ext>
                </a:extLst>
              </a:tr>
              <a:tr h="605807">
                <a:tc>
                  <a:txBody>
                    <a:bodyPr/>
                    <a:lstStyle/>
                    <a:p>
                      <a:pPr marL="457200" algn="thaiDist">
                        <a:lnSpc>
                          <a:spcPct val="115000"/>
                        </a:lnSpc>
                      </a:pPr>
                      <a:r>
                        <a:rPr lang="th-TH" sz="240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Times New Roman" panose="02020603050405020304" pitchFamily="18" charset="0"/>
                          <a:cs typeface="TH Sarabun New" panose="020B0500040200020003" pitchFamily="34" charset="-34"/>
                        </a:rPr>
                        <a:t>๔. เอกสารประกอบการสอนที่ผ่านการประเมินของคณะวิชา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H Sarabun New" panose="020B0500040200020003" pitchFamily="34" charset="-34"/>
                        <a:ea typeface="Times New Roman" panose="02020603050405020304" pitchFamily="18" charset="0"/>
                        <a:cs typeface="TH Sarabun New" panose="020B0500040200020003" pitchFamily="34" charset="-34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thaiDi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h-TH" sz="240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Times New Roman" panose="02020603050405020304" pitchFamily="18" charset="0"/>
                          <a:cs typeface="TH Sarabun New" panose="020B0500040200020003" pitchFamily="34" charset="-34"/>
                        </a:rPr>
                        <a:t>๑๐๐ ชั่วโมงภาระงาน ต่อ ๑ เล่ม (อย่างน้อย ๘๐ หน้า)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H Sarabun New" panose="020B0500040200020003" pitchFamily="34" charset="-34"/>
                        <a:ea typeface="Times New Roman" panose="02020603050405020304" pitchFamily="18" charset="0"/>
                        <a:cs typeface="TH Sarabun New" panose="020B0500040200020003" pitchFamily="34" charset="-34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86606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370080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alphaModFix amt="48000"/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ตาราง 3">
            <a:extLst>
              <a:ext uri="{FF2B5EF4-FFF2-40B4-BE49-F238E27FC236}">
                <a16:creationId xmlns:a16="http://schemas.microsoft.com/office/drawing/2014/main" id="{A6690F99-DE83-C41C-FD75-F7EADEEF4B1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4982621"/>
              </p:ext>
            </p:extLst>
          </p:nvPr>
        </p:nvGraphicFramePr>
        <p:xfrm>
          <a:off x="334346" y="790731"/>
          <a:ext cx="11523307" cy="49499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607630">
                  <a:extLst>
                    <a:ext uri="{9D8B030D-6E8A-4147-A177-3AD203B41FA5}">
                      <a16:colId xmlns:a16="http://schemas.microsoft.com/office/drawing/2014/main" val="3005190056"/>
                    </a:ext>
                  </a:extLst>
                </a:gridCol>
                <a:gridCol w="4915677">
                  <a:extLst>
                    <a:ext uri="{9D8B030D-6E8A-4147-A177-3AD203B41FA5}">
                      <a16:colId xmlns:a16="http://schemas.microsoft.com/office/drawing/2014/main" val="2371453173"/>
                    </a:ext>
                  </a:extLst>
                </a:gridCol>
              </a:tblGrid>
              <a:tr h="236948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</a:pPr>
                      <a:r>
                        <a:rPr lang="th-TH" sz="320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รายละเอียด</a:t>
                      </a:r>
                      <a:endParaRPr lang="en-US" sz="3200" dirty="0">
                        <a:solidFill>
                          <a:schemeClr val="tx1"/>
                        </a:solidFill>
                        <a:effectLst/>
                        <a:latin typeface="TH Sarabun New" panose="020B0500040200020003" pitchFamily="34" charset="-34"/>
                        <a:ea typeface="Times New Roman" panose="02020603050405020304" pitchFamily="18" charset="0"/>
                        <a:cs typeface="TH Sarabun New" panose="020B0500040200020003" pitchFamily="34" charset="-34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h-TH" sz="320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การคิดภาระงาน</a:t>
                      </a:r>
                      <a:endParaRPr lang="en-US" sz="3200" dirty="0">
                        <a:solidFill>
                          <a:schemeClr val="tx1"/>
                        </a:solidFill>
                        <a:effectLst/>
                        <a:latin typeface="TH Sarabun New" panose="020B0500040200020003" pitchFamily="34" charset="-34"/>
                        <a:ea typeface="Times New Roman" panose="02020603050405020304" pitchFamily="18" charset="0"/>
                        <a:cs typeface="TH Sarabun New" panose="020B0500040200020003" pitchFamily="34" charset="-34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0191419"/>
                  </a:ext>
                </a:extLst>
              </a:tr>
              <a:tr h="361782">
                <a:tc gridSpan="2">
                  <a:txBody>
                    <a:bodyPr/>
                    <a:lstStyle/>
                    <a:p>
                      <a:pPr algn="thaiDist"/>
                      <a:r>
                        <a:rPr lang="th-TH" sz="2400" b="1" kern="120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+mn-ea"/>
                          <a:cs typeface="TH Sarabun New" panose="020B0500040200020003" pitchFamily="34" charset="-34"/>
                        </a:rPr>
                        <a:t>๕</a:t>
                      </a:r>
                      <a:r>
                        <a:rPr lang="en-US" sz="2400" b="1" kern="120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+mn-ea"/>
                          <a:cs typeface="TH Sarabun New" panose="020B0500040200020003" pitchFamily="34" charset="-34"/>
                        </a:rPr>
                        <a:t>. </a:t>
                      </a:r>
                      <a:r>
                        <a:rPr lang="th-TH" sz="2400" b="1" kern="120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+mn-ea"/>
                          <a:cs typeface="TH Sarabun New" panose="020B0500040200020003" pitchFamily="34" charset="-34"/>
                        </a:rPr>
                        <a:t>การผลิตและเผยแพร่ผลงานสร้างสรรค์โดยมีคณะกรรมการพิจารณาคัดเลือกผลงาน</a:t>
                      </a:r>
                      <a:endParaRPr lang="en-US" sz="2400" b="1" kern="1200" dirty="0">
                        <a:solidFill>
                          <a:schemeClr val="tx1"/>
                        </a:solidFill>
                        <a:effectLst/>
                        <a:latin typeface="TH Sarabun New" panose="020B0500040200020003" pitchFamily="34" charset="-34"/>
                        <a:ea typeface="+mn-ea"/>
                        <a:cs typeface="TH Sarabun New" panose="020B0500040200020003" pitchFamily="34" charset="-34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457200" algn="thaiDi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H Sarabun New" panose="020B0500040200020003" pitchFamily="34" charset="-34"/>
                        <a:ea typeface="Times New Roman" panose="02020603050405020304" pitchFamily="18" charset="0"/>
                        <a:cs typeface="TH Sarabun New" panose="020B0500040200020003" pitchFamily="34" charset="-34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8309981"/>
                  </a:ext>
                </a:extLst>
              </a:tr>
              <a:tr h="605807">
                <a:tc>
                  <a:txBody>
                    <a:bodyPr/>
                    <a:lstStyle/>
                    <a:p>
                      <a:pPr algn="thaiDist"/>
                      <a:r>
                        <a:rPr lang="th-TH" sz="2400" b="1" kern="120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+mn-ea"/>
                          <a:cs typeface="TH Sarabun New" panose="020B0500040200020003" pitchFamily="34" charset="-34"/>
                        </a:rPr>
                        <a:t>๕</a:t>
                      </a:r>
                      <a:r>
                        <a:rPr lang="en-US" sz="2400" b="1" kern="120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+mn-ea"/>
                          <a:cs typeface="TH Sarabun New" panose="020B0500040200020003" pitchFamily="34" charset="-34"/>
                        </a:rPr>
                        <a:t>.</a:t>
                      </a:r>
                      <a:r>
                        <a:rPr lang="th-TH" sz="2400" b="1" kern="120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+mn-ea"/>
                          <a:cs typeface="TH Sarabun New" panose="020B0500040200020003" pitchFamily="34" charset="-34"/>
                        </a:rPr>
                        <a:t>๑ บทความวิจัย  แบ่งเป็น</a:t>
                      </a:r>
                    </a:p>
                    <a:p>
                      <a:pPr algn="thaiDist"/>
                      <a:r>
                        <a:rPr lang="th-TH" sz="2000" b="1" kern="120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+mn-ea"/>
                          <a:cs typeface="TH Sarabun New" panose="020B0500040200020003" pitchFamily="34" charset="-34"/>
                        </a:rPr>
                        <a:t>    ๕.๑.๑ วารสาร</a:t>
                      </a:r>
                    </a:p>
                    <a:p>
                      <a:pPr algn="thaiDist"/>
                      <a:r>
                        <a:rPr lang="th-TH" sz="2000" b="1" kern="120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+mn-ea"/>
                          <a:cs typeface="TH Sarabun New" panose="020B0500040200020003" pitchFamily="34" charset="-34"/>
                        </a:rPr>
                        <a:t>          ๑) ระดับนานาชาติ (</a:t>
                      </a:r>
                      <a:r>
                        <a:rPr lang="en-US" sz="2000" b="1" kern="120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+mn-ea"/>
                          <a:cs typeface="TH Sarabun New" panose="020B0500040200020003" pitchFamily="34" charset="-34"/>
                        </a:rPr>
                        <a:t>International)</a:t>
                      </a:r>
                    </a:p>
                    <a:p>
                      <a:pPr algn="thaiDist"/>
                      <a:r>
                        <a:rPr lang="en-US" sz="2000" b="1" kern="120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+mn-ea"/>
                          <a:cs typeface="TH Sarabun New" panose="020B0500040200020003" pitchFamily="34" charset="-34"/>
                        </a:rPr>
                        <a:t>               - </a:t>
                      </a:r>
                      <a:r>
                        <a:rPr lang="th-TH" sz="2000" b="1" kern="120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+mn-ea"/>
                          <a:cs typeface="TH Sarabun New" panose="020B0500040200020003" pitchFamily="34" charset="-34"/>
                        </a:rPr>
                        <a:t>วารสารที่อยู่ในฐานข้อมูล </a:t>
                      </a:r>
                      <a:r>
                        <a:rPr lang="en-US" sz="2000" b="1" kern="120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+mn-ea"/>
                          <a:cs typeface="TH Sarabun New" panose="020B0500040200020003" pitchFamily="34" charset="-34"/>
                        </a:rPr>
                        <a:t>ISI </a:t>
                      </a:r>
                      <a:r>
                        <a:rPr lang="th-TH" sz="2000" b="1" kern="120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+mn-ea"/>
                          <a:cs typeface="TH Sarabun New" panose="020B0500040200020003" pitchFamily="34" charset="-34"/>
                        </a:rPr>
                        <a:t>หรือ </a:t>
                      </a:r>
                      <a:r>
                        <a:rPr lang="en-US" sz="2000" b="1" kern="120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+mn-ea"/>
                          <a:cs typeface="TH Sarabun New" panose="020B0500040200020003" pitchFamily="34" charset="-34"/>
                        </a:rPr>
                        <a:t>SCOPUS</a:t>
                      </a:r>
                    </a:p>
                    <a:p>
                      <a:pPr algn="thaiDist"/>
                      <a:r>
                        <a:rPr lang="en-US" sz="2000" b="1" kern="120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+mn-ea"/>
                          <a:cs typeface="TH Sarabun New" panose="020B0500040200020003" pitchFamily="34" charset="-34"/>
                        </a:rPr>
                        <a:t>               -</a:t>
                      </a:r>
                      <a:r>
                        <a:rPr lang="th-TH" sz="2000" b="1" kern="120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+mn-ea"/>
                          <a:cs typeface="TH Sarabun New" panose="020B0500040200020003" pitchFamily="34" charset="-34"/>
                        </a:rPr>
                        <a:t> วารสารที่ไม่อยู่ในกลุ่ม </a:t>
                      </a:r>
                      <a:r>
                        <a:rPr lang="en-US" sz="2000" b="1" kern="120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+mn-ea"/>
                          <a:cs typeface="TH Sarabun New" panose="020B0500040200020003" pitchFamily="34" charset="-34"/>
                        </a:rPr>
                        <a:t>ISI, SCOPUS </a:t>
                      </a:r>
                      <a:r>
                        <a:rPr lang="th-TH" sz="2000" b="1" kern="120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+mn-ea"/>
                          <a:cs typeface="TH Sarabun New" panose="020B0500040200020003" pitchFamily="34" charset="-34"/>
                        </a:rPr>
                        <a:t>แต่เป็นที่ยอมรับในวิชาชีพทั้งนี้ต้องผ่านความเห็นชอบจากสภามหาวิทยาลัย</a:t>
                      </a:r>
                    </a:p>
                    <a:p>
                      <a:pPr algn="thaiDist"/>
                      <a:r>
                        <a:rPr lang="th-TH" sz="2000" b="1" kern="120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+mn-ea"/>
                          <a:cs typeface="TH Sarabun New" panose="020B0500040200020003" pitchFamily="34" charset="-34"/>
                        </a:rPr>
                        <a:t>          ๒) ระดับชาติ (</a:t>
                      </a:r>
                      <a:r>
                        <a:rPr lang="en-US" sz="2000" b="1" kern="120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+mn-ea"/>
                          <a:cs typeface="TH Sarabun New" panose="020B0500040200020003" pitchFamily="34" charset="-34"/>
                        </a:rPr>
                        <a:t>National)</a:t>
                      </a:r>
                    </a:p>
                    <a:p>
                      <a:pPr algn="thaiDist"/>
                      <a:r>
                        <a:rPr lang="en-US" sz="2000" b="1" kern="120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+mn-ea"/>
                          <a:cs typeface="TH Sarabun New" panose="020B0500040200020003" pitchFamily="34" charset="-34"/>
                        </a:rPr>
                        <a:t>              - </a:t>
                      </a:r>
                      <a:r>
                        <a:rPr lang="th-TH" sz="2000" b="1" kern="120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+mn-ea"/>
                          <a:cs typeface="TH Sarabun New" panose="020B0500040200020003" pitchFamily="34" charset="-34"/>
                        </a:rPr>
                        <a:t>วารสารที่อยู่ในกลุ่ม </a:t>
                      </a:r>
                      <a:r>
                        <a:rPr lang="en-US" sz="2000" b="1" kern="120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+mn-ea"/>
                          <a:cs typeface="TH Sarabun New" panose="020B0500040200020003" pitchFamily="34" charset="-34"/>
                        </a:rPr>
                        <a:t>TCI </a:t>
                      </a:r>
                      <a:r>
                        <a:rPr lang="th-TH" sz="2000" b="1" kern="120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+mn-ea"/>
                          <a:cs typeface="TH Sarabun New" panose="020B0500040200020003" pitchFamily="34" charset="-34"/>
                        </a:rPr>
                        <a:t>๑</a:t>
                      </a:r>
                    </a:p>
                    <a:p>
                      <a:pPr algn="thaiDist"/>
                      <a:r>
                        <a:rPr lang="th-TH" sz="2000" b="1" kern="120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+mn-ea"/>
                          <a:cs typeface="TH Sarabun New" panose="020B0500040200020003" pitchFamily="34" charset="-34"/>
                        </a:rPr>
                        <a:t>              - วารสารที่อยู่ในกลุ่ม </a:t>
                      </a:r>
                      <a:r>
                        <a:rPr lang="en-US" sz="2000" b="1" kern="120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+mn-ea"/>
                          <a:cs typeface="TH Sarabun New" panose="020B0500040200020003" pitchFamily="34" charset="-34"/>
                        </a:rPr>
                        <a:t>TCI </a:t>
                      </a:r>
                      <a:r>
                        <a:rPr lang="th-TH" sz="2000" b="1" kern="120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+mn-ea"/>
                          <a:cs typeface="TH Sarabun New" panose="020B0500040200020003" pitchFamily="34" charset="-34"/>
                        </a:rPr>
                        <a:t>๒</a:t>
                      </a:r>
                    </a:p>
                    <a:p>
                      <a:pPr algn="thaiDist"/>
                      <a:endParaRPr lang="en-US" sz="2000" b="1" kern="1200" dirty="0">
                        <a:solidFill>
                          <a:schemeClr val="tx1"/>
                        </a:solidFill>
                        <a:effectLst/>
                        <a:latin typeface="TH Sarabun New" panose="020B0500040200020003" pitchFamily="34" charset="-34"/>
                        <a:ea typeface="+mn-ea"/>
                        <a:cs typeface="TH Sarabun New" panose="020B0500040200020003" pitchFamily="34" charset="-34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thaiDi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th-TH" sz="2000" dirty="0">
                        <a:solidFill>
                          <a:schemeClr val="tx1"/>
                        </a:solidFill>
                        <a:effectLst/>
                        <a:latin typeface="TH Sarabun New" panose="020B0500040200020003" pitchFamily="34" charset="-34"/>
                        <a:ea typeface="Times New Roman" panose="02020603050405020304" pitchFamily="18" charset="0"/>
                        <a:cs typeface="TH Sarabun New" panose="020B0500040200020003" pitchFamily="34" charset="-34"/>
                      </a:endParaRPr>
                    </a:p>
                    <a:p>
                      <a:pPr marL="457200" algn="thaiDi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th-TH" sz="2000" dirty="0">
                        <a:solidFill>
                          <a:schemeClr val="tx1"/>
                        </a:solidFill>
                        <a:effectLst/>
                        <a:latin typeface="TH Sarabun New" panose="020B0500040200020003" pitchFamily="34" charset="-34"/>
                        <a:ea typeface="Times New Roman" panose="02020603050405020304" pitchFamily="18" charset="0"/>
                        <a:cs typeface="TH Sarabun New" panose="020B0500040200020003" pitchFamily="34" charset="-34"/>
                      </a:endParaRPr>
                    </a:p>
                    <a:p>
                      <a:r>
                        <a:rPr lang="th-TH" sz="2000" kern="1200" dirty="0">
                          <a:solidFill>
                            <a:schemeClr val="dk1"/>
                          </a:solidFill>
                          <a:effectLst/>
                          <a:latin typeface="TH Sarabun New" panose="020B0500040200020003" pitchFamily="34" charset="-34"/>
                          <a:ea typeface="+mn-ea"/>
                          <a:cs typeface="TH Sarabun New" panose="020B0500040200020003" pitchFamily="34" charset="-34"/>
                        </a:rPr>
                        <a:t>    ๒๐๐ ชั่วโมงภาระงาน ต่อ ๑ เรื่อง ต่อ ปีการศึกษา</a:t>
                      </a:r>
                      <a:endParaRPr lang="en-US" sz="2000" kern="1200" dirty="0">
                        <a:solidFill>
                          <a:schemeClr val="dk1"/>
                        </a:solidFill>
                        <a:effectLst/>
                        <a:latin typeface="TH Sarabun New" panose="020B0500040200020003" pitchFamily="34" charset="-34"/>
                        <a:ea typeface="+mn-ea"/>
                        <a:cs typeface="TH Sarabun New" panose="020B0500040200020003" pitchFamily="34" charset="-34"/>
                      </a:endParaRPr>
                    </a:p>
                    <a:p>
                      <a:r>
                        <a:rPr lang="th-TH" sz="2000" kern="1200" dirty="0">
                          <a:solidFill>
                            <a:schemeClr val="dk1"/>
                          </a:solidFill>
                          <a:effectLst/>
                          <a:latin typeface="TH Sarabun New" panose="020B0500040200020003" pitchFamily="34" charset="-34"/>
                          <a:ea typeface="+mn-ea"/>
                          <a:cs typeface="TH Sarabun New" panose="020B0500040200020003" pitchFamily="34" charset="-34"/>
                        </a:rPr>
                        <a:t>    ๑๖๐ ชั่วโมงภาระงาน ต่อ ๑ เรื่อง ต่อ ปีการศึกษา</a:t>
                      </a:r>
                    </a:p>
                    <a:p>
                      <a:endParaRPr lang="th-TH" sz="2000" kern="1200" dirty="0">
                        <a:solidFill>
                          <a:schemeClr val="dk1"/>
                        </a:solidFill>
                        <a:effectLst/>
                        <a:latin typeface="TH Sarabun New" panose="020B0500040200020003" pitchFamily="34" charset="-34"/>
                        <a:ea typeface="+mn-ea"/>
                        <a:cs typeface="TH Sarabun New" panose="020B0500040200020003" pitchFamily="34" charset="-34"/>
                      </a:endParaRPr>
                    </a:p>
                    <a:p>
                      <a:endParaRPr lang="en-US" sz="2000" kern="1200" dirty="0">
                        <a:solidFill>
                          <a:schemeClr val="dk1"/>
                        </a:solidFill>
                        <a:effectLst/>
                        <a:latin typeface="TH Sarabun New" panose="020B0500040200020003" pitchFamily="34" charset="-34"/>
                        <a:ea typeface="+mn-ea"/>
                        <a:cs typeface="TH Sarabun New" panose="020B0500040200020003" pitchFamily="34" charset="-34"/>
                      </a:endParaRPr>
                    </a:p>
                    <a:p>
                      <a:r>
                        <a:rPr lang="th-TH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๑๖๐ ชั่วโมงภาระงาน ต่อ ๑ เรื่อง ต่อ ปีการศึกษา</a:t>
                      </a:r>
                      <a:endParaRPr lang="en-US" sz="2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th-TH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๑๒๐ ชั่วโมงภาระงาน ต่อ ๑ เรื่อง ต่อ ปีการศึกษา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H Sarabun New" panose="020B0500040200020003" pitchFamily="34" charset="-34"/>
                        <a:ea typeface="Times New Roman" panose="02020603050405020304" pitchFamily="18" charset="0"/>
                        <a:cs typeface="TH Sarabun New" panose="020B0500040200020003" pitchFamily="34" charset="-34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4295301"/>
                  </a:ext>
                </a:extLst>
              </a:tr>
              <a:tr h="605807">
                <a:tc>
                  <a:txBody>
                    <a:bodyPr/>
                    <a:lstStyle/>
                    <a:p>
                      <a:pPr algn="thaiDist"/>
                      <a:r>
                        <a:rPr lang="en-US" sz="2000" b="1" kern="1200" dirty="0">
                          <a:solidFill>
                            <a:schemeClr val="lt1"/>
                          </a:solidFill>
                          <a:effectLst/>
                          <a:latin typeface="TH Sarabun New" panose="020B0500040200020003" pitchFamily="34" charset="-34"/>
                          <a:ea typeface="+mn-ea"/>
                          <a:cs typeface="TH Sarabun New" panose="020B0500040200020003" pitchFamily="34" charset="-34"/>
                        </a:rPr>
                        <a:t> </a:t>
                      </a:r>
                      <a:r>
                        <a:rPr lang="th-TH" sz="2000" b="1" kern="1200" dirty="0">
                          <a:solidFill>
                            <a:schemeClr val="lt1"/>
                          </a:solidFill>
                          <a:effectLst/>
                          <a:latin typeface="TH Sarabun New" panose="020B0500040200020003" pitchFamily="34" charset="-34"/>
                          <a:ea typeface="+mn-ea"/>
                          <a:cs typeface="TH Sarabun New" panose="020B0500040200020003" pitchFamily="34" charset="-34"/>
                        </a:rPr>
                        <a:t>    </a:t>
                      </a:r>
                      <a:r>
                        <a:rPr lang="th-TH" sz="2000" b="1" kern="120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+mn-ea"/>
                          <a:cs typeface="TH Sarabun New" panose="020B0500040200020003" pitchFamily="34" charset="-34"/>
                        </a:rPr>
                        <a:t>๕.๑.๒ การประชุมวิชาการ (</a:t>
                      </a:r>
                      <a:r>
                        <a:rPr lang="en-US" sz="2000" b="1" kern="120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+mn-ea"/>
                          <a:cs typeface="TH Sarabun New" panose="020B0500040200020003" pitchFamily="34" charset="-34"/>
                        </a:rPr>
                        <a:t>Proceeding: Full paper</a:t>
                      </a:r>
                      <a:r>
                        <a:rPr lang="th-TH" sz="2000" b="1" kern="120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+mn-ea"/>
                          <a:cs typeface="TH Sarabun New" panose="020B0500040200020003" pitchFamily="34" charset="-34"/>
                        </a:rPr>
                        <a:t>) (ที่มี </a:t>
                      </a:r>
                      <a:r>
                        <a:rPr lang="en-US" sz="2000" b="1" kern="120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+mn-ea"/>
                          <a:cs typeface="TH Sarabun New" panose="020B0500040200020003" pitchFamily="34" charset="-34"/>
                        </a:rPr>
                        <a:t>Peer Review</a:t>
                      </a:r>
                      <a:r>
                        <a:rPr lang="th-TH" sz="2000" b="1" kern="120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+mn-ea"/>
                          <a:cs typeface="TH Sarabun New" panose="020B0500040200020003" pitchFamily="34" charset="-34"/>
                        </a:rPr>
                        <a:t>)</a:t>
                      </a:r>
                    </a:p>
                    <a:p>
                      <a:pPr algn="thaiDist"/>
                      <a:r>
                        <a:rPr lang="th-TH" sz="2000" b="1" kern="120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+mn-ea"/>
                          <a:cs typeface="TH Sarabun New" panose="020B0500040200020003" pitchFamily="34" charset="-34"/>
                        </a:rPr>
                        <a:t>              - ระดับนานาชาติ (</a:t>
                      </a:r>
                      <a:r>
                        <a:rPr lang="en-US" sz="2000" b="1" kern="120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+mn-ea"/>
                          <a:cs typeface="TH Sarabun New" panose="020B0500040200020003" pitchFamily="34" charset="-34"/>
                        </a:rPr>
                        <a:t>International)</a:t>
                      </a:r>
                    </a:p>
                    <a:p>
                      <a:pPr algn="thaiDist"/>
                      <a:r>
                        <a:rPr lang="en-US" sz="2000" b="1" kern="120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+mn-ea"/>
                          <a:cs typeface="TH Sarabun New" panose="020B0500040200020003" pitchFamily="34" charset="-34"/>
                        </a:rPr>
                        <a:t>              - </a:t>
                      </a:r>
                      <a:r>
                        <a:rPr lang="th-TH" sz="2000" b="1" kern="120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+mn-ea"/>
                          <a:cs typeface="TH Sarabun New" panose="020B0500040200020003" pitchFamily="34" charset="-34"/>
                        </a:rPr>
                        <a:t>ระดับชาติ (</a:t>
                      </a:r>
                      <a:r>
                        <a:rPr lang="en-US" sz="2000" b="1" kern="120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+mn-ea"/>
                          <a:cs typeface="TH Sarabun New" panose="020B0500040200020003" pitchFamily="34" charset="-34"/>
                        </a:rPr>
                        <a:t>National)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sz="2000" kern="1200" dirty="0">
                        <a:solidFill>
                          <a:schemeClr val="dk1"/>
                        </a:solidFill>
                        <a:effectLst/>
                        <a:latin typeface="TH Sarabun New" panose="020B0500040200020003" pitchFamily="34" charset="-34"/>
                        <a:ea typeface="+mn-ea"/>
                        <a:cs typeface="TH Sarabun New" panose="020B0500040200020003" pitchFamily="34" charset="-34"/>
                      </a:endParaRPr>
                    </a:p>
                    <a:p>
                      <a:r>
                        <a:rPr lang="th-TH" sz="2000" kern="1200" dirty="0">
                          <a:solidFill>
                            <a:schemeClr val="dk1"/>
                          </a:solidFill>
                          <a:effectLst/>
                          <a:latin typeface="TH Sarabun New" panose="020B0500040200020003" pitchFamily="34" charset="-34"/>
                          <a:ea typeface="+mn-ea"/>
                          <a:cs typeface="TH Sarabun New" panose="020B0500040200020003" pitchFamily="34" charset="-34"/>
                        </a:rPr>
                        <a:t>     ๘๐ ชั่วโมงภาระงาน ต่อ ๑ เรื่อง ต่อ ปีการศึกษา</a:t>
                      </a:r>
                      <a:endParaRPr lang="en-US" sz="2000" kern="1200" dirty="0">
                        <a:solidFill>
                          <a:schemeClr val="dk1"/>
                        </a:solidFill>
                        <a:effectLst/>
                        <a:latin typeface="TH Sarabun New" panose="020B0500040200020003" pitchFamily="34" charset="-34"/>
                        <a:ea typeface="+mn-ea"/>
                        <a:cs typeface="TH Sarabun New" panose="020B0500040200020003" pitchFamily="34" charset="-34"/>
                      </a:endParaRPr>
                    </a:p>
                    <a:p>
                      <a:r>
                        <a:rPr lang="th-TH" sz="2000" kern="1200" dirty="0">
                          <a:solidFill>
                            <a:schemeClr val="dk1"/>
                          </a:solidFill>
                          <a:effectLst/>
                          <a:latin typeface="TH Sarabun New" panose="020B0500040200020003" pitchFamily="34" charset="-34"/>
                          <a:ea typeface="+mn-ea"/>
                          <a:cs typeface="TH Sarabun New" panose="020B0500040200020003" pitchFamily="34" charset="-34"/>
                        </a:rPr>
                        <a:t>     ๔๐ ชั่วโมงภาระงาน ต่อ ๑ เรื่อง ต่อ ปีการศึกษา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H Sarabun New" panose="020B0500040200020003" pitchFamily="34" charset="-34"/>
                        <a:ea typeface="Times New Roman" panose="02020603050405020304" pitchFamily="18" charset="0"/>
                        <a:cs typeface="TH Sarabun New" panose="020B0500040200020003" pitchFamily="34" charset="-34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94826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85030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alphaModFix amt="48000"/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ตาราง 3">
            <a:extLst>
              <a:ext uri="{FF2B5EF4-FFF2-40B4-BE49-F238E27FC236}">
                <a16:creationId xmlns:a16="http://schemas.microsoft.com/office/drawing/2014/main" id="{35740A71-32DD-5882-C69C-4CDC6196DB3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0000902"/>
              </p:ext>
            </p:extLst>
          </p:nvPr>
        </p:nvGraphicFramePr>
        <p:xfrm>
          <a:off x="334346" y="790731"/>
          <a:ext cx="11523307" cy="456387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607630">
                  <a:extLst>
                    <a:ext uri="{9D8B030D-6E8A-4147-A177-3AD203B41FA5}">
                      <a16:colId xmlns:a16="http://schemas.microsoft.com/office/drawing/2014/main" val="3005190056"/>
                    </a:ext>
                  </a:extLst>
                </a:gridCol>
                <a:gridCol w="4915677">
                  <a:extLst>
                    <a:ext uri="{9D8B030D-6E8A-4147-A177-3AD203B41FA5}">
                      <a16:colId xmlns:a16="http://schemas.microsoft.com/office/drawing/2014/main" val="2371453173"/>
                    </a:ext>
                  </a:extLst>
                </a:gridCol>
              </a:tblGrid>
              <a:tr h="236948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</a:pPr>
                      <a:r>
                        <a:rPr lang="th-TH" sz="320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รายละเอียด</a:t>
                      </a:r>
                      <a:endParaRPr lang="en-US" sz="3200" dirty="0">
                        <a:solidFill>
                          <a:schemeClr val="tx1"/>
                        </a:solidFill>
                        <a:effectLst/>
                        <a:latin typeface="TH Sarabun New" panose="020B0500040200020003" pitchFamily="34" charset="-34"/>
                        <a:ea typeface="Times New Roman" panose="02020603050405020304" pitchFamily="18" charset="0"/>
                        <a:cs typeface="TH Sarabun New" panose="020B0500040200020003" pitchFamily="34" charset="-34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h-TH" sz="320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การคิดภาระงาน</a:t>
                      </a:r>
                      <a:endParaRPr lang="en-US" sz="3200" dirty="0">
                        <a:solidFill>
                          <a:schemeClr val="tx1"/>
                        </a:solidFill>
                        <a:effectLst/>
                        <a:latin typeface="TH Sarabun New" panose="020B0500040200020003" pitchFamily="34" charset="-34"/>
                        <a:ea typeface="Times New Roman" panose="02020603050405020304" pitchFamily="18" charset="0"/>
                        <a:cs typeface="TH Sarabun New" panose="020B0500040200020003" pitchFamily="34" charset="-34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0191419"/>
                  </a:ext>
                </a:extLst>
              </a:tr>
              <a:tr h="433144">
                <a:tc>
                  <a:txBody>
                    <a:bodyPr/>
                    <a:lstStyle/>
                    <a:p>
                      <a:pPr algn="thaiDist"/>
                      <a:r>
                        <a:rPr lang="th-TH" sz="2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th-TH" sz="2400" b="1" kern="120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+mn-ea"/>
                          <a:cs typeface="TH Sarabun New" panose="020B0500040200020003" pitchFamily="34" charset="-34"/>
                        </a:rPr>
                        <a:t>๕</a:t>
                      </a:r>
                      <a:r>
                        <a:rPr lang="en-US" sz="2400" b="1" kern="120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+mn-ea"/>
                          <a:cs typeface="TH Sarabun New" panose="020B0500040200020003" pitchFamily="34" charset="-34"/>
                        </a:rPr>
                        <a:t>.</a:t>
                      </a:r>
                      <a:r>
                        <a:rPr lang="th-TH" sz="2400" b="1" kern="120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+mn-ea"/>
                          <a:cs typeface="TH Sarabun New" panose="020B0500040200020003" pitchFamily="34" charset="-34"/>
                        </a:rPr>
                        <a:t>๒ บทความวิชาการ</a:t>
                      </a:r>
                    </a:p>
                    <a:p>
                      <a:pPr algn="thaiDist"/>
                      <a:r>
                        <a:rPr lang="th-TH" sz="2000" b="1" kern="120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+mn-ea"/>
                          <a:cs typeface="TH Sarabun New" panose="020B0500040200020003" pitchFamily="34" charset="-34"/>
                        </a:rPr>
                        <a:t>    ๕.๒.๑ วารสาร</a:t>
                      </a:r>
                    </a:p>
                    <a:p>
                      <a:pPr algn="thaiDist"/>
                      <a:r>
                        <a:rPr lang="th-TH" sz="2000" b="1" kern="120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+mn-ea"/>
                          <a:cs typeface="TH Sarabun New" panose="020B0500040200020003" pitchFamily="34" charset="-34"/>
                        </a:rPr>
                        <a:t>          ๑) ระดับนานาชาติ (</a:t>
                      </a:r>
                      <a:r>
                        <a:rPr lang="en-US" sz="2000" b="1" kern="120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+mn-ea"/>
                          <a:cs typeface="TH Sarabun New" panose="020B0500040200020003" pitchFamily="34" charset="-34"/>
                        </a:rPr>
                        <a:t>International)</a:t>
                      </a:r>
                    </a:p>
                    <a:p>
                      <a:pPr algn="thaiDist"/>
                      <a:r>
                        <a:rPr lang="en-US" sz="2000" b="1" kern="120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+mn-ea"/>
                          <a:cs typeface="TH Sarabun New" panose="020B0500040200020003" pitchFamily="34" charset="-34"/>
                        </a:rPr>
                        <a:t>               - </a:t>
                      </a:r>
                      <a:r>
                        <a:rPr lang="th-TH" sz="2000" b="1" kern="120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+mn-ea"/>
                          <a:cs typeface="TH Sarabun New" panose="020B0500040200020003" pitchFamily="34" charset="-34"/>
                        </a:rPr>
                        <a:t>วารสารที่อยู่ในฐานข้อมูล </a:t>
                      </a:r>
                      <a:r>
                        <a:rPr lang="en-US" sz="2000" b="1" kern="120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+mn-ea"/>
                          <a:cs typeface="TH Sarabun New" panose="020B0500040200020003" pitchFamily="34" charset="-34"/>
                        </a:rPr>
                        <a:t>ISI </a:t>
                      </a:r>
                      <a:r>
                        <a:rPr lang="th-TH" sz="2000" b="1" kern="120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+mn-ea"/>
                          <a:cs typeface="TH Sarabun New" panose="020B0500040200020003" pitchFamily="34" charset="-34"/>
                        </a:rPr>
                        <a:t>หรือ </a:t>
                      </a:r>
                      <a:r>
                        <a:rPr lang="en-US" sz="2000" b="1" kern="120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+mn-ea"/>
                          <a:cs typeface="TH Sarabun New" panose="020B0500040200020003" pitchFamily="34" charset="-34"/>
                        </a:rPr>
                        <a:t>SCOPUS</a:t>
                      </a:r>
                    </a:p>
                    <a:p>
                      <a:pPr algn="thaiDist"/>
                      <a:r>
                        <a:rPr lang="en-US" sz="2000" b="1" kern="120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+mn-ea"/>
                          <a:cs typeface="TH Sarabun New" panose="020B0500040200020003" pitchFamily="34" charset="-34"/>
                        </a:rPr>
                        <a:t>               -</a:t>
                      </a:r>
                      <a:r>
                        <a:rPr lang="th-TH" sz="2000" b="1" kern="120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+mn-ea"/>
                          <a:cs typeface="TH Sarabun New" panose="020B0500040200020003" pitchFamily="34" charset="-34"/>
                        </a:rPr>
                        <a:t> วารสารที่ไม่อยู่ในกลุ่ม </a:t>
                      </a:r>
                      <a:r>
                        <a:rPr lang="en-US" sz="2000" b="1" kern="120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+mn-ea"/>
                          <a:cs typeface="TH Sarabun New" panose="020B0500040200020003" pitchFamily="34" charset="-34"/>
                        </a:rPr>
                        <a:t>ISI, SCOPUS </a:t>
                      </a:r>
                      <a:r>
                        <a:rPr lang="th-TH" sz="2000" b="1" kern="120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+mn-ea"/>
                          <a:cs typeface="TH Sarabun New" panose="020B0500040200020003" pitchFamily="34" charset="-34"/>
                        </a:rPr>
                        <a:t>แต่เป็นที่ยอมรับในวิชาชีพทั้งนี้ต้องผ่านความเห็นชอบจากสภามหาวิทยาลัย</a:t>
                      </a:r>
                    </a:p>
                    <a:p>
                      <a:pPr algn="thaiDist"/>
                      <a:r>
                        <a:rPr lang="th-TH" sz="2000" b="1" kern="120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+mn-ea"/>
                          <a:cs typeface="TH Sarabun New" panose="020B0500040200020003" pitchFamily="34" charset="-34"/>
                        </a:rPr>
                        <a:t>          ๒) ระดับชาติ (</a:t>
                      </a:r>
                      <a:r>
                        <a:rPr lang="en-US" sz="2000" b="1" kern="120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+mn-ea"/>
                          <a:cs typeface="TH Sarabun New" panose="020B0500040200020003" pitchFamily="34" charset="-34"/>
                        </a:rPr>
                        <a:t>National)</a:t>
                      </a:r>
                    </a:p>
                    <a:p>
                      <a:pPr algn="thaiDist"/>
                      <a:r>
                        <a:rPr lang="en-US" sz="2000" b="1" kern="120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+mn-ea"/>
                          <a:cs typeface="TH Sarabun New" panose="020B0500040200020003" pitchFamily="34" charset="-34"/>
                        </a:rPr>
                        <a:t>              - </a:t>
                      </a:r>
                      <a:r>
                        <a:rPr lang="th-TH" sz="2000" b="1" kern="120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+mn-ea"/>
                          <a:cs typeface="TH Sarabun New" panose="020B0500040200020003" pitchFamily="34" charset="-34"/>
                        </a:rPr>
                        <a:t>วารสารที่อยู่ในกลุ่ม </a:t>
                      </a:r>
                      <a:r>
                        <a:rPr lang="en-US" sz="2000" b="1" kern="120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+mn-ea"/>
                          <a:cs typeface="TH Sarabun New" panose="020B0500040200020003" pitchFamily="34" charset="-34"/>
                        </a:rPr>
                        <a:t>TCI </a:t>
                      </a:r>
                      <a:r>
                        <a:rPr lang="th-TH" sz="2000" b="1" kern="120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+mn-ea"/>
                          <a:cs typeface="TH Sarabun New" panose="020B0500040200020003" pitchFamily="34" charset="-34"/>
                        </a:rPr>
                        <a:t>๑</a:t>
                      </a:r>
                    </a:p>
                    <a:p>
                      <a:pPr algn="thaiDist"/>
                      <a:r>
                        <a:rPr lang="th-TH" sz="2000" b="1" kern="120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+mn-ea"/>
                          <a:cs typeface="TH Sarabun New" panose="020B0500040200020003" pitchFamily="34" charset="-34"/>
                        </a:rPr>
                        <a:t>              - วารสารที่อยู่ในกลุ่ม </a:t>
                      </a:r>
                      <a:r>
                        <a:rPr lang="en-US" sz="2000" b="1" kern="120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+mn-ea"/>
                          <a:cs typeface="TH Sarabun New" panose="020B0500040200020003" pitchFamily="34" charset="-34"/>
                        </a:rPr>
                        <a:t>TCI </a:t>
                      </a:r>
                      <a:r>
                        <a:rPr lang="th-TH" sz="2000" b="1" kern="120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+mn-ea"/>
                          <a:cs typeface="TH Sarabun New" panose="020B0500040200020003" pitchFamily="34" charset="-34"/>
                        </a:rPr>
                        <a:t>๒</a:t>
                      </a:r>
                      <a:endParaRPr lang="en-US" sz="2000" b="1" kern="1200" dirty="0">
                        <a:solidFill>
                          <a:schemeClr val="tx1"/>
                        </a:solidFill>
                        <a:effectLst/>
                        <a:latin typeface="TH Sarabun New" panose="020B0500040200020003" pitchFamily="34" charset="-34"/>
                        <a:ea typeface="+mn-ea"/>
                        <a:cs typeface="TH Sarabun New" panose="020B0500040200020003" pitchFamily="34" charset="-34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thaiDi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th-TH" sz="2000" dirty="0">
                        <a:solidFill>
                          <a:schemeClr val="tx1"/>
                        </a:solidFill>
                        <a:effectLst/>
                        <a:latin typeface="TH Sarabun New" panose="020B0500040200020003" pitchFamily="34" charset="-34"/>
                        <a:ea typeface="Times New Roman" panose="02020603050405020304" pitchFamily="18" charset="0"/>
                        <a:cs typeface="TH Sarabun New" panose="020B0500040200020003" pitchFamily="34" charset="-34"/>
                      </a:endParaRPr>
                    </a:p>
                    <a:p>
                      <a:pPr marL="457200" algn="thaiDi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th-TH" sz="2000" dirty="0">
                        <a:solidFill>
                          <a:schemeClr val="tx1"/>
                        </a:solidFill>
                        <a:effectLst/>
                        <a:latin typeface="TH Sarabun New" panose="020B0500040200020003" pitchFamily="34" charset="-34"/>
                        <a:ea typeface="Times New Roman" panose="02020603050405020304" pitchFamily="18" charset="0"/>
                        <a:cs typeface="TH Sarabun New" panose="020B0500040200020003" pitchFamily="34" charset="-34"/>
                      </a:endParaRPr>
                    </a:p>
                    <a:p>
                      <a:r>
                        <a:rPr lang="th-TH" sz="2000" kern="1200" dirty="0">
                          <a:solidFill>
                            <a:schemeClr val="dk1"/>
                          </a:solidFill>
                          <a:effectLst/>
                          <a:latin typeface="TH Sarabun New" panose="020B0500040200020003" pitchFamily="34" charset="-34"/>
                          <a:ea typeface="+mn-ea"/>
                          <a:cs typeface="TH Sarabun New" panose="020B0500040200020003" pitchFamily="34" charset="-34"/>
                        </a:rPr>
                        <a:t>    ๑๐๐ ชั่วโมงภาระงาน ต่อ ๑ เรื่อง ต่อ ปีการศึกษา</a:t>
                      </a:r>
                      <a:endParaRPr lang="en-US" sz="2000" kern="1200" dirty="0">
                        <a:solidFill>
                          <a:schemeClr val="dk1"/>
                        </a:solidFill>
                        <a:effectLst/>
                        <a:latin typeface="TH Sarabun New" panose="020B0500040200020003" pitchFamily="34" charset="-34"/>
                        <a:ea typeface="+mn-ea"/>
                        <a:cs typeface="TH Sarabun New" panose="020B0500040200020003" pitchFamily="34" charset="-34"/>
                      </a:endParaRPr>
                    </a:p>
                    <a:p>
                      <a:r>
                        <a:rPr lang="th-TH" sz="2000" kern="1200" dirty="0">
                          <a:solidFill>
                            <a:schemeClr val="dk1"/>
                          </a:solidFill>
                          <a:effectLst/>
                          <a:latin typeface="TH Sarabun New" panose="020B0500040200020003" pitchFamily="34" charset="-34"/>
                          <a:ea typeface="+mn-ea"/>
                          <a:cs typeface="TH Sarabun New" panose="020B0500040200020003" pitchFamily="34" charset="-34"/>
                        </a:rPr>
                        <a:t>    ๘๐ ชั่วโมงภาระงาน ต่อ ๑ เรื่อง ต่อ ปีการศึกษา</a:t>
                      </a:r>
                    </a:p>
                    <a:p>
                      <a:endParaRPr lang="th-TH" sz="2000" kern="1200" dirty="0">
                        <a:solidFill>
                          <a:schemeClr val="dk1"/>
                        </a:solidFill>
                        <a:effectLst/>
                        <a:latin typeface="TH Sarabun New" panose="020B0500040200020003" pitchFamily="34" charset="-34"/>
                        <a:ea typeface="+mn-ea"/>
                        <a:cs typeface="TH Sarabun New" panose="020B0500040200020003" pitchFamily="34" charset="-34"/>
                      </a:endParaRPr>
                    </a:p>
                    <a:p>
                      <a:endParaRPr lang="en-US" sz="2000" kern="1200" dirty="0">
                        <a:solidFill>
                          <a:schemeClr val="dk1"/>
                        </a:solidFill>
                        <a:effectLst/>
                        <a:latin typeface="TH Sarabun New" panose="020B0500040200020003" pitchFamily="34" charset="-34"/>
                        <a:ea typeface="+mn-ea"/>
                        <a:cs typeface="TH Sarabun New" panose="020B0500040200020003" pitchFamily="34" charset="-34"/>
                      </a:endParaRPr>
                    </a:p>
                    <a:p>
                      <a:r>
                        <a:rPr lang="th-TH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๘๐ ชั่วโมงภาระงาน ต่อ ๑ เรื่อง ต่อ ปีการศึกษา</a:t>
                      </a:r>
                      <a:endParaRPr lang="en-US" sz="2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th-TH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๖๐ ชั่วโมงภาระงาน ต่อ ๑ เรื่อง ต่อ ปีการศึกษา</a:t>
                      </a:r>
                    </a:p>
                    <a:p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H Sarabun New" panose="020B0500040200020003" pitchFamily="34" charset="-34"/>
                        <a:ea typeface="Times New Roman" panose="02020603050405020304" pitchFamily="18" charset="0"/>
                        <a:cs typeface="TH Sarabun New" panose="020B0500040200020003" pitchFamily="34" charset="-34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4295301"/>
                  </a:ext>
                </a:extLst>
              </a:tr>
              <a:tr h="605807">
                <a:tc>
                  <a:txBody>
                    <a:bodyPr/>
                    <a:lstStyle/>
                    <a:p>
                      <a:pPr algn="thaiDist"/>
                      <a:r>
                        <a:rPr lang="en-US" sz="2000" b="1" kern="1200" dirty="0">
                          <a:solidFill>
                            <a:schemeClr val="lt1"/>
                          </a:solidFill>
                          <a:effectLst/>
                          <a:latin typeface="TH Sarabun New" panose="020B0500040200020003" pitchFamily="34" charset="-34"/>
                          <a:ea typeface="+mn-ea"/>
                          <a:cs typeface="TH Sarabun New" panose="020B0500040200020003" pitchFamily="34" charset="-34"/>
                        </a:rPr>
                        <a:t> </a:t>
                      </a:r>
                      <a:r>
                        <a:rPr lang="th-TH" sz="2000" b="1" kern="1200" dirty="0">
                          <a:solidFill>
                            <a:schemeClr val="lt1"/>
                          </a:solidFill>
                          <a:effectLst/>
                          <a:latin typeface="TH Sarabun New" panose="020B0500040200020003" pitchFamily="34" charset="-34"/>
                          <a:ea typeface="+mn-ea"/>
                          <a:cs typeface="TH Sarabun New" panose="020B0500040200020003" pitchFamily="34" charset="-34"/>
                        </a:rPr>
                        <a:t>    </a:t>
                      </a:r>
                      <a:r>
                        <a:rPr lang="th-TH" sz="2000" b="1" kern="120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+mn-ea"/>
                          <a:cs typeface="TH Sarabun New" panose="020B0500040200020003" pitchFamily="34" charset="-34"/>
                        </a:rPr>
                        <a:t>๕.๒.๒ การประชุมวิชาการ (</a:t>
                      </a:r>
                      <a:r>
                        <a:rPr lang="en-US" sz="2000" b="1" kern="120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+mn-ea"/>
                          <a:cs typeface="TH Sarabun New" panose="020B0500040200020003" pitchFamily="34" charset="-34"/>
                        </a:rPr>
                        <a:t>Proceeding: Full paper</a:t>
                      </a:r>
                      <a:r>
                        <a:rPr lang="th-TH" sz="2000" b="1" kern="120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+mn-ea"/>
                          <a:cs typeface="TH Sarabun New" panose="020B0500040200020003" pitchFamily="34" charset="-34"/>
                        </a:rPr>
                        <a:t>) (ที่มี </a:t>
                      </a:r>
                      <a:r>
                        <a:rPr lang="en-US" sz="2000" b="1" kern="120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+mn-ea"/>
                          <a:cs typeface="TH Sarabun New" panose="020B0500040200020003" pitchFamily="34" charset="-34"/>
                        </a:rPr>
                        <a:t>Peer Review</a:t>
                      </a:r>
                      <a:r>
                        <a:rPr lang="th-TH" sz="2000" b="1" kern="120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+mn-ea"/>
                          <a:cs typeface="TH Sarabun New" panose="020B0500040200020003" pitchFamily="34" charset="-34"/>
                        </a:rPr>
                        <a:t>)</a:t>
                      </a:r>
                    </a:p>
                    <a:p>
                      <a:pPr algn="thaiDist"/>
                      <a:r>
                        <a:rPr lang="th-TH" sz="2000" b="1" kern="120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+mn-ea"/>
                          <a:cs typeface="TH Sarabun New" panose="020B0500040200020003" pitchFamily="34" charset="-34"/>
                        </a:rPr>
                        <a:t>              - ระดับนานาชาติ (</a:t>
                      </a:r>
                      <a:r>
                        <a:rPr lang="en-US" sz="2000" b="1" kern="120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+mn-ea"/>
                          <a:cs typeface="TH Sarabun New" panose="020B0500040200020003" pitchFamily="34" charset="-34"/>
                        </a:rPr>
                        <a:t>International)</a:t>
                      </a:r>
                    </a:p>
                    <a:p>
                      <a:pPr algn="thaiDist"/>
                      <a:r>
                        <a:rPr lang="en-US" sz="2000" b="1" kern="120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+mn-ea"/>
                          <a:cs typeface="TH Sarabun New" panose="020B0500040200020003" pitchFamily="34" charset="-34"/>
                        </a:rPr>
                        <a:t>              - </a:t>
                      </a:r>
                      <a:r>
                        <a:rPr lang="th-TH" sz="2000" b="1" kern="120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+mn-ea"/>
                          <a:cs typeface="TH Sarabun New" panose="020B0500040200020003" pitchFamily="34" charset="-34"/>
                        </a:rPr>
                        <a:t>ระดับชาติ (</a:t>
                      </a:r>
                      <a:r>
                        <a:rPr lang="en-US" sz="2000" b="1" kern="120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+mn-ea"/>
                          <a:cs typeface="TH Sarabun New" panose="020B0500040200020003" pitchFamily="34" charset="-34"/>
                        </a:rPr>
                        <a:t>National)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sz="2000" kern="1200" dirty="0">
                        <a:solidFill>
                          <a:schemeClr val="dk1"/>
                        </a:solidFill>
                        <a:effectLst/>
                        <a:latin typeface="TH Sarabun New" panose="020B0500040200020003" pitchFamily="34" charset="-34"/>
                        <a:ea typeface="+mn-ea"/>
                        <a:cs typeface="TH Sarabun New" panose="020B0500040200020003" pitchFamily="34" charset="-34"/>
                      </a:endParaRPr>
                    </a:p>
                    <a:p>
                      <a:r>
                        <a:rPr lang="th-TH" sz="2000" kern="1200" dirty="0">
                          <a:solidFill>
                            <a:schemeClr val="dk1"/>
                          </a:solidFill>
                          <a:effectLst/>
                          <a:latin typeface="TH Sarabun New" panose="020B0500040200020003" pitchFamily="34" charset="-34"/>
                          <a:ea typeface="+mn-ea"/>
                          <a:cs typeface="TH Sarabun New" panose="020B0500040200020003" pitchFamily="34" charset="-34"/>
                        </a:rPr>
                        <a:t>     ๔๐ ชั่วโมงภาระงาน ต่อ ๑ เรื่อง ต่อ ปีการศึกษา</a:t>
                      </a:r>
                      <a:endParaRPr lang="en-US" sz="2000" kern="1200" dirty="0">
                        <a:solidFill>
                          <a:schemeClr val="dk1"/>
                        </a:solidFill>
                        <a:effectLst/>
                        <a:latin typeface="TH Sarabun New" panose="020B0500040200020003" pitchFamily="34" charset="-34"/>
                        <a:ea typeface="+mn-ea"/>
                        <a:cs typeface="TH Sarabun New" panose="020B0500040200020003" pitchFamily="34" charset="-34"/>
                      </a:endParaRPr>
                    </a:p>
                    <a:p>
                      <a:r>
                        <a:rPr lang="th-TH" sz="2000" kern="1200" dirty="0">
                          <a:solidFill>
                            <a:schemeClr val="dk1"/>
                          </a:solidFill>
                          <a:effectLst/>
                          <a:latin typeface="TH Sarabun New" panose="020B0500040200020003" pitchFamily="34" charset="-34"/>
                          <a:ea typeface="+mn-ea"/>
                          <a:cs typeface="TH Sarabun New" panose="020B0500040200020003" pitchFamily="34" charset="-34"/>
                        </a:rPr>
                        <a:t>     ๒๐ ชั่วโมงภาระงาน ต่อ ๑ เรื่อง ต่อ ปีการศึกษา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H Sarabun New" panose="020B0500040200020003" pitchFamily="34" charset="-34"/>
                        <a:ea typeface="Times New Roman" panose="02020603050405020304" pitchFamily="18" charset="0"/>
                        <a:cs typeface="TH Sarabun New" panose="020B0500040200020003" pitchFamily="34" charset="-34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94826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9818248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alphaModFix amt="48000"/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ตาราง 3">
            <a:extLst>
              <a:ext uri="{FF2B5EF4-FFF2-40B4-BE49-F238E27FC236}">
                <a16:creationId xmlns:a16="http://schemas.microsoft.com/office/drawing/2014/main" id="{F14F8D65-7911-D183-5E7E-CA5D2C02AD6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38705"/>
              </p:ext>
            </p:extLst>
          </p:nvPr>
        </p:nvGraphicFramePr>
        <p:xfrm>
          <a:off x="334346" y="720510"/>
          <a:ext cx="11523307" cy="261518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607630">
                  <a:extLst>
                    <a:ext uri="{9D8B030D-6E8A-4147-A177-3AD203B41FA5}">
                      <a16:colId xmlns:a16="http://schemas.microsoft.com/office/drawing/2014/main" val="134095090"/>
                    </a:ext>
                  </a:extLst>
                </a:gridCol>
                <a:gridCol w="4915677">
                  <a:extLst>
                    <a:ext uri="{9D8B030D-6E8A-4147-A177-3AD203B41FA5}">
                      <a16:colId xmlns:a16="http://schemas.microsoft.com/office/drawing/2014/main" val="2462011809"/>
                    </a:ext>
                  </a:extLst>
                </a:gridCol>
              </a:tblGrid>
              <a:tr h="236948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</a:pPr>
                      <a:r>
                        <a:rPr lang="th-TH" sz="240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รายละเอียด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H Sarabun New" panose="020B0500040200020003" pitchFamily="34" charset="-34"/>
                        <a:ea typeface="Times New Roman" panose="02020603050405020304" pitchFamily="18" charset="0"/>
                        <a:cs typeface="TH Sarabun New" panose="020B0500040200020003" pitchFamily="34" charset="-34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h-TH" sz="240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การคิดภาระงาน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H Sarabun New" panose="020B0500040200020003" pitchFamily="34" charset="-34"/>
                        <a:ea typeface="Times New Roman" panose="02020603050405020304" pitchFamily="18" charset="0"/>
                        <a:cs typeface="TH Sarabun New" panose="020B0500040200020003" pitchFamily="34" charset="-34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826697"/>
                  </a:ext>
                </a:extLst>
              </a:tr>
              <a:tr h="605807">
                <a:tc>
                  <a:txBody>
                    <a:bodyPr/>
                    <a:lstStyle/>
                    <a:p>
                      <a:r>
                        <a:rPr lang="th-TH" sz="2400" b="1" kern="120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+mn-ea"/>
                          <a:cs typeface="TH Sarabun New" panose="020B0500040200020003" pitchFamily="34" charset="-34"/>
                        </a:rPr>
                        <a:t> ๕</a:t>
                      </a:r>
                      <a:r>
                        <a:rPr lang="en-US" sz="2400" b="1" kern="120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+mn-ea"/>
                          <a:cs typeface="TH Sarabun New" panose="020B0500040200020003" pitchFamily="34" charset="-34"/>
                        </a:rPr>
                        <a:t>.</a:t>
                      </a:r>
                      <a:r>
                        <a:rPr lang="th-TH" sz="2400" b="1" kern="120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+mn-ea"/>
                          <a:cs typeface="TH Sarabun New" panose="020B0500040200020003" pitchFamily="34" charset="-34"/>
                        </a:rPr>
                        <a:t>๓ งานนวัตกรรมหรืองานสร้างสรรค์ ที่ได้รับการเผยแพร่</a:t>
                      </a:r>
                      <a:endParaRPr lang="en-US" sz="2400" b="1" kern="1200" dirty="0">
                        <a:solidFill>
                          <a:schemeClr val="tx1"/>
                        </a:solidFill>
                        <a:effectLst/>
                        <a:latin typeface="TH Sarabun New" panose="020B0500040200020003" pitchFamily="34" charset="-34"/>
                        <a:ea typeface="+mn-ea"/>
                        <a:cs typeface="TH Sarabun New" panose="020B0500040200020003" pitchFamily="34" charset="-34"/>
                      </a:endParaRPr>
                    </a:p>
                    <a:p>
                      <a:r>
                        <a:rPr lang="th-TH" sz="2400" b="1" kern="120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+mn-ea"/>
                          <a:cs typeface="TH Sarabun New" panose="020B0500040200020003" pitchFamily="34" charset="-34"/>
                        </a:rPr>
                        <a:t>       ๑) เผยแพร่ในระดับนานาชาติ </a:t>
                      </a:r>
                      <a:endParaRPr lang="en-US" sz="2400" b="1" kern="1200" dirty="0">
                        <a:solidFill>
                          <a:schemeClr val="tx1"/>
                        </a:solidFill>
                        <a:effectLst/>
                        <a:latin typeface="TH Sarabun New" panose="020B0500040200020003" pitchFamily="34" charset="-34"/>
                        <a:ea typeface="+mn-ea"/>
                        <a:cs typeface="TH Sarabun New" panose="020B0500040200020003" pitchFamily="34" charset="-34"/>
                      </a:endParaRPr>
                    </a:p>
                    <a:p>
                      <a:r>
                        <a:rPr lang="th-TH" sz="2400" b="1" kern="120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+mn-ea"/>
                          <a:cs typeface="TH Sarabun New" panose="020B0500040200020003" pitchFamily="34" charset="-34"/>
                        </a:rPr>
                        <a:t>       ๒) เผยแพร่ในระหว่างประเทศ</a:t>
                      </a:r>
                      <a:endParaRPr lang="en-US" sz="2400" b="1" kern="1200" dirty="0">
                        <a:solidFill>
                          <a:schemeClr val="tx1"/>
                        </a:solidFill>
                        <a:effectLst/>
                        <a:latin typeface="TH Sarabun New" panose="020B0500040200020003" pitchFamily="34" charset="-34"/>
                        <a:ea typeface="+mn-ea"/>
                        <a:cs typeface="TH Sarabun New" panose="020B0500040200020003" pitchFamily="34" charset="-34"/>
                      </a:endParaRPr>
                    </a:p>
                    <a:p>
                      <a:r>
                        <a:rPr lang="th-TH" sz="2400" b="1" kern="120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+mn-ea"/>
                          <a:cs typeface="TH Sarabun New" panose="020B0500040200020003" pitchFamily="34" charset="-34"/>
                        </a:rPr>
                        <a:t>       ๓) เผยแพร่ในระดับชาติ </a:t>
                      </a:r>
                    </a:p>
                    <a:p>
                      <a:r>
                        <a:rPr lang="th-TH" sz="2400" b="1" kern="120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+mn-ea"/>
                          <a:cs typeface="TH Sarabun New" panose="020B0500040200020003" pitchFamily="34" charset="-34"/>
                        </a:rPr>
                        <a:t>       ๔) เผยแพร่ในระดับสถาบัน </a:t>
                      </a:r>
                      <a:endParaRPr lang="en-US" sz="2400" b="1" kern="1200" dirty="0">
                        <a:solidFill>
                          <a:schemeClr val="tx1"/>
                        </a:solidFill>
                        <a:effectLst/>
                        <a:latin typeface="TH Sarabun New" panose="020B0500040200020003" pitchFamily="34" charset="-34"/>
                        <a:ea typeface="+mn-ea"/>
                        <a:cs typeface="TH Sarabun New" panose="020B0500040200020003" pitchFamily="34" charset="-34"/>
                      </a:endParaRPr>
                    </a:p>
                    <a:p>
                      <a:r>
                        <a:rPr lang="th-TH" sz="2400" b="1" kern="120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+mn-ea"/>
                          <a:cs typeface="TH Sarabun New" panose="020B0500040200020003" pitchFamily="34" charset="-34"/>
                        </a:rPr>
                        <a:t>       ๕) เผยแพร่ในสื่ออิเล็กทรอนิกส์ออนไลน์ 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H Sarabun New" panose="020B0500040200020003" pitchFamily="34" charset="-34"/>
                        <a:ea typeface="Times New Roman" panose="02020603050405020304" pitchFamily="18" charset="0"/>
                        <a:cs typeface="TH Sarabun New" panose="020B0500040200020003" pitchFamily="34" charset="-34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sz="2400" kern="1200" dirty="0">
                        <a:solidFill>
                          <a:schemeClr val="dk1"/>
                        </a:solidFill>
                        <a:effectLst/>
                        <a:latin typeface="TH Sarabun New" panose="020B0500040200020003" pitchFamily="34" charset="-34"/>
                        <a:ea typeface="+mn-ea"/>
                        <a:cs typeface="TH Sarabun New" panose="020B0500040200020003" pitchFamily="34" charset="-34"/>
                      </a:endParaRPr>
                    </a:p>
                    <a:p>
                      <a:r>
                        <a:rPr lang="th-TH" sz="2400" kern="1200" dirty="0">
                          <a:solidFill>
                            <a:schemeClr val="dk1"/>
                          </a:solidFill>
                          <a:effectLst/>
                          <a:latin typeface="TH Sarabun New" panose="020B0500040200020003" pitchFamily="34" charset="-34"/>
                          <a:ea typeface="+mn-ea"/>
                          <a:cs typeface="TH Sarabun New" panose="020B0500040200020003" pitchFamily="34" charset="-34"/>
                        </a:rPr>
                        <a:t>  ๑๐๐ ชั่วโมงภาระงาน ต่อ ๑ ผลงาน</a:t>
                      </a:r>
                      <a:endParaRPr lang="en-US" sz="2400" kern="1200" dirty="0">
                        <a:solidFill>
                          <a:schemeClr val="dk1"/>
                        </a:solidFill>
                        <a:effectLst/>
                        <a:latin typeface="TH Sarabun New" panose="020B0500040200020003" pitchFamily="34" charset="-34"/>
                        <a:ea typeface="+mn-ea"/>
                        <a:cs typeface="TH Sarabun New" panose="020B0500040200020003" pitchFamily="34" charset="-34"/>
                      </a:endParaRPr>
                    </a:p>
                    <a:p>
                      <a:r>
                        <a:rPr lang="th-TH" sz="2400" kern="1200" dirty="0">
                          <a:solidFill>
                            <a:schemeClr val="dk1"/>
                          </a:solidFill>
                          <a:effectLst/>
                          <a:latin typeface="TH Sarabun New" panose="020B0500040200020003" pitchFamily="34" charset="-34"/>
                          <a:ea typeface="+mn-ea"/>
                          <a:cs typeface="TH Sarabun New" panose="020B0500040200020003" pitchFamily="34" charset="-34"/>
                        </a:rPr>
                        <a:t>  ๘๐ ชั่วโมงภาระงาน ต่อ ๑ ผลงาน</a:t>
                      </a:r>
                      <a:endParaRPr lang="en-US" sz="2400" kern="1200" dirty="0">
                        <a:solidFill>
                          <a:schemeClr val="dk1"/>
                        </a:solidFill>
                        <a:effectLst/>
                        <a:latin typeface="TH Sarabun New" panose="020B0500040200020003" pitchFamily="34" charset="-34"/>
                        <a:ea typeface="+mn-ea"/>
                        <a:cs typeface="TH Sarabun New" panose="020B0500040200020003" pitchFamily="34" charset="-34"/>
                      </a:endParaRPr>
                    </a:p>
                    <a:p>
                      <a:r>
                        <a:rPr lang="th-TH" sz="2400" kern="1200" dirty="0">
                          <a:solidFill>
                            <a:schemeClr val="dk1"/>
                          </a:solidFill>
                          <a:effectLst/>
                          <a:latin typeface="TH Sarabun New" panose="020B0500040200020003" pitchFamily="34" charset="-34"/>
                          <a:ea typeface="+mn-ea"/>
                          <a:cs typeface="TH Sarabun New" panose="020B0500040200020003" pitchFamily="34" charset="-34"/>
                        </a:rPr>
                        <a:t>  ๖๐ ชั่วโมงภาระงาน ต่อ ๑ ผลงาน</a:t>
                      </a:r>
                      <a:endParaRPr lang="en-US" sz="2400" kern="1200" dirty="0">
                        <a:solidFill>
                          <a:schemeClr val="dk1"/>
                        </a:solidFill>
                        <a:effectLst/>
                        <a:latin typeface="TH Sarabun New" panose="020B0500040200020003" pitchFamily="34" charset="-34"/>
                        <a:ea typeface="+mn-ea"/>
                        <a:cs typeface="TH Sarabun New" panose="020B0500040200020003" pitchFamily="34" charset="-34"/>
                      </a:endParaRPr>
                    </a:p>
                    <a:p>
                      <a:r>
                        <a:rPr lang="th-TH" sz="2400" kern="1200" dirty="0">
                          <a:solidFill>
                            <a:schemeClr val="dk1"/>
                          </a:solidFill>
                          <a:effectLst/>
                          <a:latin typeface="TH Sarabun New" panose="020B0500040200020003" pitchFamily="34" charset="-34"/>
                          <a:ea typeface="+mn-ea"/>
                          <a:cs typeface="TH Sarabun New" panose="020B0500040200020003" pitchFamily="34" charset="-34"/>
                        </a:rPr>
                        <a:t>  ๔๐ ชั่วโมงภาระงาน ต่อ ๑ ผลงาน</a:t>
                      </a:r>
                      <a:endParaRPr lang="en-US" sz="2400" kern="1200" dirty="0">
                        <a:solidFill>
                          <a:schemeClr val="dk1"/>
                        </a:solidFill>
                        <a:effectLst/>
                        <a:latin typeface="TH Sarabun New" panose="020B0500040200020003" pitchFamily="34" charset="-34"/>
                        <a:ea typeface="+mn-ea"/>
                        <a:cs typeface="TH Sarabun New" panose="020B0500040200020003" pitchFamily="34" charset="-34"/>
                      </a:endParaRPr>
                    </a:p>
                    <a:p>
                      <a:r>
                        <a:rPr lang="th-TH" sz="2400" kern="1200" dirty="0">
                          <a:solidFill>
                            <a:schemeClr val="dk1"/>
                          </a:solidFill>
                          <a:effectLst/>
                          <a:latin typeface="TH Sarabun New" panose="020B0500040200020003" pitchFamily="34" charset="-34"/>
                          <a:ea typeface="+mn-ea"/>
                          <a:cs typeface="TH Sarabun New" panose="020B0500040200020003" pitchFamily="34" charset="-34"/>
                        </a:rPr>
                        <a:t>  ๒๐ ชั่วโมงภาระงาน ต่อ ๑ ผลงาน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H Sarabun New" panose="020B0500040200020003" pitchFamily="34" charset="-34"/>
                        <a:ea typeface="Times New Roman" panose="02020603050405020304" pitchFamily="18" charset="0"/>
                        <a:cs typeface="TH Sarabun New" panose="020B0500040200020003" pitchFamily="34" charset="-34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86606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3597473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ตาราง 3">
            <a:extLst>
              <a:ext uri="{FF2B5EF4-FFF2-40B4-BE49-F238E27FC236}">
                <a16:creationId xmlns:a16="http://schemas.microsoft.com/office/drawing/2014/main" id="{EAF6BFFD-4937-1140-0C8A-8F60124E2A4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7638049"/>
              </p:ext>
            </p:extLst>
          </p:nvPr>
        </p:nvGraphicFramePr>
        <p:xfrm>
          <a:off x="334346" y="639318"/>
          <a:ext cx="11523307" cy="564946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607630">
                  <a:extLst>
                    <a:ext uri="{9D8B030D-6E8A-4147-A177-3AD203B41FA5}">
                      <a16:colId xmlns:a16="http://schemas.microsoft.com/office/drawing/2014/main" val="134095090"/>
                    </a:ext>
                  </a:extLst>
                </a:gridCol>
                <a:gridCol w="4915677">
                  <a:extLst>
                    <a:ext uri="{9D8B030D-6E8A-4147-A177-3AD203B41FA5}">
                      <a16:colId xmlns:a16="http://schemas.microsoft.com/office/drawing/2014/main" val="2462011809"/>
                    </a:ext>
                  </a:extLst>
                </a:gridCol>
              </a:tblGrid>
              <a:tr h="333079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</a:pPr>
                      <a:r>
                        <a:rPr lang="th-TH" sz="280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รายละเอียด</a:t>
                      </a:r>
                      <a:endParaRPr lang="en-US" sz="2800" dirty="0">
                        <a:solidFill>
                          <a:schemeClr val="tx1"/>
                        </a:solidFill>
                        <a:effectLst/>
                        <a:latin typeface="TH Sarabun New" panose="020B0500040200020003" pitchFamily="34" charset="-34"/>
                        <a:ea typeface="Times New Roman" panose="02020603050405020304" pitchFamily="18" charset="0"/>
                        <a:cs typeface="TH Sarabun New" panose="020B0500040200020003" pitchFamily="34" charset="-34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h-TH" sz="280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การคิดภาระงาน</a:t>
                      </a:r>
                      <a:endParaRPr lang="en-US" sz="2800" dirty="0">
                        <a:solidFill>
                          <a:schemeClr val="tx1"/>
                        </a:solidFill>
                        <a:effectLst/>
                        <a:latin typeface="TH Sarabun New" panose="020B0500040200020003" pitchFamily="34" charset="-34"/>
                        <a:ea typeface="Times New Roman" panose="02020603050405020304" pitchFamily="18" charset="0"/>
                        <a:cs typeface="TH Sarabun New" panose="020B0500040200020003" pitchFamily="34" charset="-34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826697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th-TH" sz="2400" b="1" kern="120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+mn-ea"/>
                          <a:cs typeface="TH Sarabun New" panose="020B0500040200020003" pitchFamily="34" charset="-34"/>
                        </a:rPr>
                        <a:t> </a:t>
                      </a:r>
                      <a:r>
                        <a:rPr lang="th-TH" sz="2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๖</a:t>
                      </a:r>
                      <a:r>
                        <a:rPr lang="en-US" sz="2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th-TH" sz="2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สิทธิบัตรและลิขสิทธิ์</a:t>
                      </a:r>
                      <a:endParaRPr lang="en-US" sz="28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h-TH" sz="2400" kern="1200" dirty="0">
                          <a:solidFill>
                            <a:schemeClr val="dk1"/>
                          </a:solidFill>
                          <a:effectLst/>
                          <a:latin typeface="TH Sarabun New" panose="020B0500040200020003" pitchFamily="34" charset="-34"/>
                          <a:ea typeface="+mn-ea"/>
                          <a:cs typeface="TH Sarabun New" panose="020B0500040200020003" pitchFamily="34" charset="-34"/>
                        </a:rPr>
                        <a:t>  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H Sarabun New" panose="020B0500040200020003" pitchFamily="34" charset="-34"/>
                        <a:ea typeface="Times New Roman" panose="02020603050405020304" pitchFamily="18" charset="0"/>
                        <a:cs typeface="TH Sarabun New" panose="020B0500040200020003" pitchFamily="34" charset="-34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8660651"/>
                  </a:ext>
                </a:extLst>
              </a:tr>
              <a:tr h="579268">
                <a:tc>
                  <a:txBody>
                    <a:bodyPr/>
                    <a:lstStyle/>
                    <a:p>
                      <a:pPr marL="457200" algn="thaiDist">
                        <a:lnSpc>
                          <a:spcPct val="115000"/>
                        </a:lnSpc>
                      </a:pPr>
                      <a:r>
                        <a:rPr lang="th-TH" sz="180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Times New Roman" panose="02020603050405020304" pitchFamily="18" charset="0"/>
                          <a:cs typeface="TH Sarabun New" panose="020B0500040200020003" pitchFamily="34" charset="-34"/>
                        </a:rPr>
                        <a:t>๑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Times New Roman" panose="02020603050405020304" pitchFamily="18" charset="0"/>
                          <a:cs typeface="TH Sarabun New" panose="020B0500040200020003" pitchFamily="34" charset="-34"/>
                        </a:rPr>
                        <a:t>) </a:t>
                      </a:r>
                      <a:r>
                        <a:rPr lang="th-TH" sz="180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Times New Roman" panose="02020603050405020304" pitchFamily="18" charset="0"/>
                          <a:cs typeface="TH Sarabun New" panose="020B0500040200020003" pitchFamily="34" charset="-34"/>
                        </a:rPr>
                        <a:t>อนุสิทธิบัตรในประเทศ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H Sarabun New" panose="020B0500040200020003" pitchFamily="34" charset="-34"/>
                        <a:ea typeface="Times New Roman" panose="02020603050405020304" pitchFamily="18" charset="0"/>
                        <a:cs typeface="TH Sarabun New" panose="020B0500040200020003" pitchFamily="34" charset="-34"/>
                      </a:endParaRPr>
                    </a:p>
                    <a:p>
                      <a:pPr marL="457200" algn="thaiDist">
                        <a:lnSpc>
                          <a:spcPct val="115000"/>
                        </a:lnSpc>
                      </a:pPr>
                      <a:r>
                        <a:rPr lang="th-TH" sz="180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Times New Roman" panose="02020603050405020304" pitchFamily="18" charset="0"/>
                          <a:cs typeface="TH Sarabun New" panose="020B0500040200020003" pitchFamily="34" charset="-34"/>
                        </a:rPr>
                        <a:t>   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Times New Roman" panose="02020603050405020304" pitchFamily="18" charset="0"/>
                          <a:cs typeface="TH Sarabun New" panose="020B0500040200020003" pitchFamily="34" charset="-34"/>
                        </a:rPr>
                        <a:t>- </a:t>
                      </a:r>
                      <a:r>
                        <a:rPr lang="th-TH" sz="180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Times New Roman" panose="02020603050405020304" pitchFamily="18" charset="0"/>
                          <a:cs typeface="TH Sarabun New" panose="020B0500040200020003" pitchFamily="34" charset="-34"/>
                        </a:rPr>
                        <a:t>การยื่นขอจดสิทธิบัตร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H Sarabun New" panose="020B0500040200020003" pitchFamily="34" charset="-34"/>
                        <a:ea typeface="Times New Roman" panose="02020603050405020304" pitchFamily="18" charset="0"/>
                        <a:cs typeface="TH Sarabun New" panose="020B0500040200020003" pitchFamily="34" charset="-34"/>
                      </a:endParaRPr>
                    </a:p>
                    <a:p>
                      <a:pPr marL="457200" algn="thaiDist">
                        <a:lnSpc>
                          <a:spcPct val="115000"/>
                        </a:lnSpc>
                      </a:pPr>
                      <a:r>
                        <a:rPr lang="th-TH" sz="180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Times New Roman" panose="02020603050405020304" pitchFamily="18" charset="0"/>
                          <a:cs typeface="TH Sarabun New" panose="020B0500040200020003" pitchFamily="34" charset="-34"/>
                        </a:rPr>
                        <a:t>   - สิทธิบัตรที่ผ่านการรับรองเสร็จสมบูรณ์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H Sarabun New" panose="020B0500040200020003" pitchFamily="34" charset="-34"/>
                        <a:ea typeface="Times New Roman" panose="02020603050405020304" pitchFamily="18" charset="0"/>
                        <a:cs typeface="TH Sarabun New" panose="020B0500040200020003" pitchFamily="34" charset="-34"/>
                      </a:endParaRPr>
                    </a:p>
                    <a:p>
                      <a:pPr marL="457200" algn="thaiDist">
                        <a:lnSpc>
                          <a:spcPct val="115000"/>
                        </a:lnSpc>
                      </a:pPr>
                      <a:r>
                        <a:rPr lang="th-TH" sz="180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Times New Roman" panose="02020603050405020304" pitchFamily="18" charset="0"/>
                          <a:cs typeface="TH Sarabun New" panose="020B0500040200020003" pitchFamily="34" charset="-34"/>
                        </a:rPr>
                        <a:t>๒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Times New Roman" panose="02020603050405020304" pitchFamily="18" charset="0"/>
                          <a:cs typeface="TH Sarabun New" panose="020B0500040200020003" pitchFamily="34" charset="-34"/>
                        </a:rPr>
                        <a:t>) </a:t>
                      </a:r>
                      <a:r>
                        <a:rPr lang="th-TH" sz="180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Times New Roman" panose="02020603050405020304" pitchFamily="18" charset="0"/>
                          <a:cs typeface="TH Sarabun New" panose="020B0500040200020003" pitchFamily="34" charset="-34"/>
                        </a:rPr>
                        <a:t>สิทธิบัตรในประเทศ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H Sarabun New" panose="020B0500040200020003" pitchFamily="34" charset="-34"/>
                        <a:ea typeface="Times New Roman" panose="02020603050405020304" pitchFamily="18" charset="0"/>
                        <a:cs typeface="TH Sarabun New" panose="020B0500040200020003" pitchFamily="34" charset="-34"/>
                      </a:endParaRPr>
                    </a:p>
                    <a:p>
                      <a:pPr marL="457200" algn="thaiDist">
                        <a:lnSpc>
                          <a:spcPct val="115000"/>
                        </a:lnSpc>
                      </a:pPr>
                      <a:r>
                        <a:rPr lang="th-TH" sz="180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Times New Roman" panose="02020603050405020304" pitchFamily="18" charset="0"/>
                          <a:cs typeface="TH Sarabun New" panose="020B0500040200020003" pitchFamily="34" charset="-34"/>
                        </a:rPr>
                        <a:t>   - การยื่นขอจดสิทธิบัตร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H Sarabun New" panose="020B0500040200020003" pitchFamily="34" charset="-34"/>
                        <a:ea typeface="Times New Roman" panose="02020603050405020304" pitchFamily="18" charset="0"/>
                        <a:cs typeface="TH Sarabun New" panose="020B0500040200020003" pitchFamily="34" charset="-34"/>
                      </a:endParaRPr>
                    </a:p>
                    <a:p>
                      <a:pPr marL="457200" algn="thaiDist">
                        <a:lnSpc>
                          <a:spcPct val="115000"/>
                        </a:lnSpc>
                      </a:pPr>
                      <a:r>
                        <a:rPr lang="th-TH" sz="180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Times New Roman" panose="02020603050405020304" pitchFamily="18" charset="0"/>
                          <a:cs typeface="TH Sarabun New" panose="020B0500040200020003" pitchFamily="34" charset="-34"/>
                        </a:rPr>
                        <a:t>   - สิทธิบัตรที่ผ่านการรับรองเสร็จสมบูรณ์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H Sarabun New" panose="020B0500040200020003" pitchFamily="34" charset="-34"/>
                        <a:ea typeface="Times New Roman" panose="02020603050405020304" pitchFamily="18" charset="0"/>
                        <a:cs typeface="TH Sarabun New" panose="020B0500040200020003" pitchFamily="34" charset="-34"/>
                      </a:endParaRPr>
                    </a:p>
                    <a:p>
                      <a:pPr marL="457200" algn="thaiDist">
                        <a:lnSpc>
                          <a:spcPct val="115000"/>
                        </a:lnSpc>
                      </a:pPr>
                      <a:r>
                        <a:rPr lang="th-TH" sz="180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Times New Roman" panose="02020603050405020304" pitchFamily="18" charset="0"/>
                          <a:cs typeface="TH Sarabun New" panose="020B0500040200020003" pitchFamily="34" charset="-34"/>
                        </a:rPr>
                        <a:t>๓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Times New Roman" panose="02020603050405020304" pitchFamily="18" charset="0"/>
                          <a:cs typeface="TH Sarabun New" panose="020B0500040200020003" pitchFamily="34" charset="-34"/>
                        </a:rPr>
                        <a:t>) </a:t>
                      </a:r>
                      <a:r>
                        <a:rPr lang="th-TH" sz="180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Times New Roman" panose="02020603050405020304" pitchFamily="18" charset="0"/>
                          <a:cs typeface="TH Sarabun New" panose="020B0500040200020003" pitchFamily="34" charset="-34"/>
                        </a:rPr>
                        <a:t>อนุสิทธิบัตรในต่างประเทศ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H Sarabun New" panose="020B0500040200020003" pitchFamily="34" charset="-34"/>
                        <a:ea typeface="Times New Roman" panose="02020603050405020304" pitchFamily="18" charset="0"/>
                        <a:cs typeface="TH Sarabun New" panose="020B0500040200020003" pitchFamily="34" charset="-34"/>
                      </a:endParaRPr>
                    </a:p>
                    <a:p>
                      <a:pPr marL="457200" algn="thaiDist">
                        <a:lnSpc>
                          <a:spcPct val="115000"/>
                        </a:lnSpc>
                      </a:pPr>
                      <a:r>
                        <a:rPr lang="th-TH" sz="180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Times New Roman" panose="02020603050405020304" pitchFamily="18" charset="0"/>
                          <a:cs typeface="TH Sarabun New" panose="020B0500040200020003" pitchFamily="34" charset="-34"/>
                        </a:rPr>
                        <a:t>   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Times New Roman" panose="02020603050405020304" pitchFamily="18" charset="0"/>
                          <a:cs typeface="TH Sarabun New" panose="020B0500040200020003" pitchFamily="34" charset="-34"/>
                        </a:rPr>
                        <a:t>- </a:t>
                      </a:r>
                      <a:r>
                        <a:rPr lang="th-TH" sz="180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Times New Roman" panose="02020603050405020304" pitchFamily="18" charset="0"/>
                          <a:cs typeface="TH Sarabun New" panose="020B0500040200020003" pitchFamily="34" charset="-34"/>
                        </a:rPr>
                        <a:t>การยื่นขอจดสิทธิบัตร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H Sarabun New" panose="020B0500040200020003" pitchFamily="34" charset="-34"/>
                        <a:ea typeface="Times New Roman" panose="02020603050405020304" pitchFamily="18" charset="0"/>
                        <a:cs typeface="TH Sarabun New" panose="020B0500040200020003" pitchFamily="34" charset="-34"/>
                      </a:endParaRPr>
                    </a:p>
                    <a:p>
                      <a:pPr marL="457200" algn="thaiDist">
                        <a:lnSpc>
                          <a:spcPct val="115000"/>
                        </a:lnSpc>
                      </a:pPr>
                      <a:r>
                        <a:rPr lang="th-TH" sz="180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Times New Roman" panose="02020603050405020304" pitchFamily="18" charset="0"/>
                          <a:cs typeface="TH Sarabun New" panose="020B0500040200020003" pitchFamily="34" charset="-34"/>
                        </a:rPr>
                        <a:t>   - สิทธิบัตรที่ผ่านการรับรองเสร็จสมบูรณ์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H Sarabun New" panose="020B0500040200020003" pitchFamily="34" charset="-34"/>
                        <a:ea typeface="Times New Roman" panose="02020603050405020304" pitchFamily="18" charset="0"/>
                        <a:cs typeface="TH Sarabun New" panose="020B0500040200020003" pitchFamily="34" charset="-34"/>
                      </a:endParaRPr>
                    </a:p>
                    <a:p>
                      <a:pPr marL="457200" algn="thaiDist">
                        <a:lnSpc>
                          <a:spcPct val="115000"/>
                        </a:lnSpc>
                      </a:pPr>
                      <a:r>
                        <a:rPr lang="th-TH" sz="180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Times New Roman" panose="02020603050405020304" pitchFamily="18" charset="0"/>
                          <a:cs typeface="TH Sarabun New" panose="020B0500040200020003" pitchFamily="34" charset="-34"/>
                        </a:rPr>
                        <a:t>๔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Times New Roman" panose="02020603050405020304" pitchFamily="18" charset="0"/>
                          <a:cs typeface="TH Sarabun New" panose="020B0500040200020003" pitchFamily="34" charset="-34"/>
                        </a:rPr>
                        <a:t>) </a:t>
                      </a:r>
                      <a:r>
                        <a:rPr lang="th-TH" sz="180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Times New Roman" panose="02020603050405020304" pitchFamily="18" charset="0"/>
                          <a:cs typeface="TH Sarabun New" panose="020B0500040200020003" pitchFamily="34" charset="-34"/>
                        </a:rPr>
                        <a:t>สิทธิบัตรในต่างประเทศ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H Sarabun New" panose="020B0500040200020003" pitchFamily="34" charset="-34"/>
                        <a:ea typeface="Times New Roman" panose="02020603050405020304" pitchFamily="18" charset="0"/>
                        <a:cs typeface="TH Sarabun New" panose="020B0500040200020003" pitchFamily="34" charset="-34"/>
                      </a:endParaRPr>
                    </a:p>
                    <a:p>
                      <a:pPr marL="457200" algn="thaiDist">
                        <a:lnSpc>
                          <a:spcPct val="115000"/>
                        </a:lnSpc>
                      </a:pPr>
                      <a:r>
                        <a:rPr lang="th-TH" sz="180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Times New Roman" panose="02020603050405020304" pitchFamily="18" charset="0"/>
                          <a:cs typeface="TH Sarabun New" panose="020B0500040200020003" pitchFamily="34" charset="-34"/>
                        </a:rPr>
                        <a:t>   - การยื่นขอจดสิทธิบัตร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H Sarabun New" panose="020B0500040200020003" pitchFamily="34" charset="-34"/>
                        <a:ea typeface="Times New Roman" panose="02020603050405020304" pitchFamily="18" charset="0"/>
                        <a:cs typeface="TH Sarabun New" panose="020B0500040200020003" pitchFamily="34" charset="-34"/>
                      </a:endParaRPr>
                    </a:p>
                    <a:p>
                      <a:pPr marL="457200" algn="thaiDist">
                        <a:lnSpc>
                          <a:spcPct val="115000"/>
                        </a:lnSpc>
                      </a:pPr>
                      <a:r>
                        <a:rPr lang="th-TH" sz="180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Times New Roman" panose="02020603050405020304" pitchFamily="18" charset="0"/>
                          <a:cs typeface="TH Sarabun New" panose="020B0500040200020003" pitchFamily="34" charset="-34"/>
                        </a:rPr>
                        <a:t>   - สิทธิบัตรที่ผ่านการรับรองเสร็จสมบูรณ์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H Sarabun New" panose="020B0500040200020003" pitchFamily="34" charset="-34"/>
                        <a:ea typeface="Times New Roman" panose="02020603050405020304" pitchFamily="18" charset="0"/>
                        <a:cs typeface="TH Sarabun New" panose="020B0500040200020003" pitchFamily="34" charset="-34"/>
                      </a:endParaRPr>
                    </a:p>
                    <a:p>
                      <a:pPr marL="457200" algn="thaiDist">
                        <a:lnSpc>
                          <a:spcPct val="115000"/>
                        </a:lnSpc>
                      </a:pPr>
                      <a:r>
                        <a:rPr lang="th-TH" sz="180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Times New Roman" panose="02020603050405020304" pitchFamily="18" charset="0"/>
                          <a:cs typeface="TH Sarabun New" panose="020B0500040200020003" pitchFamily="34" charset="-34"/>
                        </a:rPr>
                        <a:t>๕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Times New Roman" panose="02020603050405020304" pitchFamily="18" charset="0"/>
                          <a:cs typeface="TH Sarabun New" panose="020B0500040200020003" pitchFamily="34" charset="-34"/>
                        </a:rPr>
                        <a:t>) </a:t>
                      </a:r>
                      <a:r>
                        <a:rPr lang="th-TH" sz="180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Times New Roman" panose="02020603050405020304" pitchFamily="18" charset="0"/>
                          <a:cs typeface="TH Sarabun New" panose="020B0500040200020003" pitchFamily="34" charset="-34"/>
                        </a:rPr>
                        <a:t>ลิขสิทธิ์ เช่น การเขียนโปรแกรมคอมพิวเตอร์หรืองานออกแบบ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H Sarabun New" panose="020B0500040200020003" pitchFamily="34" charset="-34"/>
                        <a:ea typeface="Times New Roman" panose="02020603050405020304" pitchFamily="18" charset="0"/>
                        <a:cs typeface="TH Sarabun New" panose="020B0500040200020003" pitchFamily="34" charset="-34"/>
                      </a:endParaRPr>
                    </a:p>
                    <a:p>
                      <a:pPr marL="457200" algn="thaiDist">
                        <a:lnSpc>
                          <a:spcPct val="115000"/>
                        </a:lnSpc>
                      </a:pPr>
                      <a:r>
                        <a:rPr lang="th-TH" sz="180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Times New Roman" panose="02020603050405020304" pitchFamily="18" charset="0"/>
                          <a:cs typeface="TH Sarabun New" panose="020B0500040200020003" pitchFamily="34" charset="-34"/>
                        </a:rPr>
                        <a:t>   - ในต่างประเทศ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H Sarabun New" panose="020B0500040200020003" pitchFamily="34" charset="-34"/>
                        <a:ea typeface="Times New Roman" panose="02020603050405020304" pitchFamily="18" charset="0"/>
                        <a:cs typeface="TH Sarabun New" panose="020B0500040200020003" pitchFamily="34" charset="-34"/>
                      </a:endParaRPr>
                    </a:p>
                    <a:p>
                      <a:pPr marL="457200" algn="thaiDist">
                        <a:lnSpc>
                          <a:spcPct val="115000"/>
                        </a:lnSpc>
                      </a:pPr>
                      <a:r>
                        <a:rPr lang="th-TH" sz="180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Times New Roman" panose="02020603050405020304" pitchFamily="18" charset="0"/>
                          <a:cs typeface="TH Sarabun New" panose="020B0500040200020003" pitchFamily="34" charset="-34"/>
                        </a:rPr>
                        <a:t>   - ต่างประเทศ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H Sarabun New" panose="020B0500040200020003" pitchFamily="34" charset="-34"/>
                        <a:ea typeface="Times New Roman" panose="02020603050405020304" pitchFamily="18" charset="0"/>
                        <a:cs typeface="TH Sarabun New" panose="020B0500040200020003" pitchFamily="34" charset="-34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thaiDist">
                        <a:lnSpc>
                          <a:spcPct val="115000"/>
                        </a:lnSpc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Times New Roman" panose="02020603050405020304" pitchFamily="18" charset="0"/>
                          <a:cs typeface="TH Sarabun New" panose="020B0500040200020003" pitchFamily="34" charset="-34"/>
                        </a:rPr>
                        <a:t>  </a:t>
                      </a:r>
                    </a:p>
                    <a:p>
                      <a:pPr marL="457200" algn="thaiDist">
                        <a:lnSpc>
                          <a:spcPct val="115000"/>
                        </a:lnSpc>
                      </a:pPr>
                      <a:r>
                        <a:rPr lang="th-TH" sz="180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Times New Roman" panose="02020603050405020304" pitchFamily="18" charset="0"/>
                          <a:cs typeface="TH Sarabun New" panose="020B0500040200020003" pitchFamily="34" charset="-34"/>
                        </a:rPr>
                        <a:t>๕๐ ชั่วโมงภาระงาน ต่อ ๑ เรื่องหรือ ๑ ชิ้น ต่อ ปีการศึกษา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H Sarabun New" panose="020B0500040200020003" pitchFamily="34" charset="-34"/>
                        <a:ea typeface="Times New Roman" panose="02020603050405020304" pitchFamily="18" charset="0"/>
                        <a:cs typeface="TH Sarabun New" panose="020B0500040200020003" pitchFamily="34" charset="-34"/>
                      </a:endParaRPr>
                    </a:p>
                    <a:p>
                      <a:pPr marL="457200" algn="thaiDist">
                        <a:lnSpc>
                          <a:spcPct val="115000"/>
                        </a:lnSpc>
                      </a:pPr>
                      <a:r>
                        <a:rPr lang="th-TH" sz="180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Times New Roman" panose="02020603050405020304" pitchFamily="18" charset="0"/>
                          <a:cs typeface="TH Sarabun New" panose="020B0500040200020003" pitchFamily="34" charset="-34"/>
                        </a:rPr>
                        <a:t>๑๕๐ ชั่วโมงภาระงาน ต่อ ๑ เรื่องหรือ ๑ ชิ้น ต่อ ปีการศึกษา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H Sarabun New" panose="020B0500040200020003" pitchFamily="34" charset="-34"/>
                        <a:ea typeface="Times New Roman" panose="02020603050405020304" pitchFamily="18" charset="0"/>
                        <a:cs typeface="TH Sarabun New" panose="020B0500040200020003" pitchFamily="34" charset="-34"/>
                      </a:endParaRPr>
                    </a:p>
                    <a:p>
                      <a:pPr marL="457200" algn="thaiDist">
                        <a:lnSpc>
                          <a:spcPct val="115000"/>
                        </a:lnSpc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Times New Roman" panose="02020603050405020304" pitchFamily="18" charset="0"/>
                          <a:cs typeface="TH Sarabun New" panose="020B0500040200020003" pitchFamily="34" charset="-34"/>
                        </a:rPr>
                        <a:t> </a:t>
                      </a:r>
                    </a:p>
                    <a:p>
                      <a:pPr marL="457200" algn="thaiDist">
                        <a:lnSpc>
                          <a:spcPct val="115000"/>
                        </a:lnSpc>
                      </a:pPr>
                      <a:r>
                        <a:rPr lang="th-TH" sz="180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Times New Roman" panose="02020603050405020304" pitchFamily="18" charset="0"/>
                          <a:cs typeface="TH Sarabun New" panose="020B0500040200020003" pitchFamily="34" charset="-34"/>
                        </a:rPr>
                        <a:t>๑๐๐ ชั่วโมงภาระงาน ต่อ ๑ เรื่องหรือ ๑ ชิ้น ต่อ ปีการศึกษา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H Sarabun New" panose="020B0500040200020003" pitchFamily="34" charset="-34"/>
                        <a:ea typeface="Times New Roman" panose="02020603050405020304" pitchFamily="18" charset="0"/>
                        <a:cs typeface="TH Sarabun New" panose="020B0500040200020003" pitchFamily="34" charset="-34"/>
                      </a:endParaRPr>
                    </a:p>
                    <a:p>
                      <a:pPr marL="457200" algn="thaiDist">
                        <a:lnSpc>
                          <a:spcPct val="115000"/>
                        </a:lnSpc>
                      </a:pPr>
                      <a:r>
                        <a:rPr lang="th-TH" sz="180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Times New Roman" panose="02020603050405020304" pitchFamily="18" charset="0"/>
                          <a:cs typeface="TH Sarabun New" panose="020B0500040200020003" pitchFamily="34" charset="-34"/>
                        </a:rPr>
                        <a:t>๓๐๐ ชั่วโมงภาระงาน ต่อ ๑ เรื่องหรือ ๑ ชิ้น ต่อ ปีการศึกษา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H Sarabun New" panose="020B0500040200020003" pitchFamily="34" charset="-34"/>
                        <a:ea typeface="Times New Roman" panose="02020603050405020304" pitchFamily="18" charset="0"/>
                        <a:cs typeface="TH Sarabun New" panose="020B0500040200020003" pitchFamily="34" charset="-34"/>
                      </a:endParaRPr>
                    </a:p>
                    <a:p>
                      <a:pPr marL="457200" algn="thaiDist">
                        <a:lnSpc>
                          <a:spcPct val="115000"/>
                        </a:lnSpc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Times New Roman" panose="02020603050405020304" pitchFamily="18" charset="0"/>
                          <a:cs typeface="TH Sarabun New" panose="020B0500040200020003" pitchFamily="34" charset="-34"/>
                        </a:rPr>
                        <a:t> </a:t>
                      </a:r>
                    </a:p>
                    <a:p>
                      <a:pPr marL="457200" algn="thaiDist">
                        <a:lnSpc>
                          <a:spcPct val="115000"/>
                        </a:lnSpc>
                      </a:pPr>
                      <a:r>
                        <a:rPr lang="th-TH" sz="180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Times New Roman" panose="02020603050405020304" pitchFamily="18" charset="0"/>
                          <a:cs typeface="TH Sarabun New" panose="020B0500040200020003" pitchFamily="34" charset="-34"/>
                        </a:rPr>
                        <a:t>๗๕ ชั่วโมงภาระงาน ต่อ ๑ เรื่องหรือ ๑ ชิ้น ต่อ ปีการศึกษา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H Sarabun New" panose="020B0500040200020003" pitchFamily="34" charset="-34"/>
                        <a:ea typeface="Times New Roman" panose="02020603050405020304" pitchFamily="18" charset="0"/>
                        <a:cs typeface="TH Sarabun New" panose="020B0500040200020003" pitchFamily="34" charset="-34"/>
                      </a:endParaRPr>
                    </a:p>
                    <a:p>
                      <a:pPr marL="457200" algn="thaiDist">
                        <a:lnSpc>
                          <a:spcPct val="115000"/>
                        </a:lnSpc>
                      </a:pPr>
                      <a:r>
                        <a:rPr lang="th-TH" sz="180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Times New Roman" panose="02020603050405020304" pitchFamily="18" charset="0"/>
                          <a:cs typeface="TH Sarabun New" panose="020B0500040200020003" pitchFamily="34" charset="-34"/>
                        </a:rPr>
                        <a:t>๑๗๕ ชั่วโมงภาระงาน ต่อ ๑ เรื่องหรือ ๑ ชิ้น ต่อ ปีการศึกษา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H Sarabun New" panose="020B0500040200020003" pitchFamily="34" charset="-34"/>
                        <a:ea typeface="Times New Roman" panose="02020603050405020304" pitchFamily="18" charset="0"/>
                        <a:cs typeface="TH Sarabun New" panose="020B0500040200020003" pitchFamily="34" charset="-34"/>
                      </a:endParaRPr>
                    </a:p>
                    <a:p>
                      <a:pPr marL="457200" algn="thaiDist">
                        <a:lnSpc>
                          <a:spcPct val="115000"/>
                        </a:lnSpc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Times New Roman" panose="02020603050405020304" pitchFamily="18" charset="0"/>
                          <a:cs typeface="TH Sarabun New" panose="020B0500040200020003" pitchFamily="34" charset="-34"/>
                        </a:rPr>
                        <a:t> </a:t>
                      </a:r>
                    </a:p>
                    <a:p>
                      <a:pPr marL="457200" algn="thaiDist">
                        <a:lnSpc>
                          <a:spcPct val="115000"/>
                        </a:lnSpc>
                      </a:pPr>
                      <a:r>
                        <a:rPr lang="th-TH" sz="180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Times New Roman" panose="02020603050405020304" pitchFamily="18" charset="0"/>
                          <a:cs typeface="TH Sarabun New" panose="020B0500040200020003" pitchFamily="34" charset="-34"/>
                        </a:rPr>
                        <a:t>๑๐๐ ชั่วโมงภาระงาน ต่อ ๑ เรื่องหรือ ๑ ชิ้น ต่อ ปีการศึกษา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H Sarabun New" panose="020B0500040200020003" pitchFamily="34" charset="-34"/>
                        <a:ea typeface="Times New Roman" panose="02020603050405020304" pitchFamily="18" charset="0"/>
                        <a:cs typeface="TH Sarabun New" panose="020B0500040200020003" pitchFamily="34" charset="-34"/>
                      </a:endParaRPr>
                    </a:p>
                    <a:p>
                      <a:pPr marL="457200" algn="thaiDist">
                        <a:lnSpc>
                          <a:spcPct val="115000"/>
                        </a:lnSpc>
                      </a:pPr>
                      <a:r>
                        <a:rPr lang="th-TH" sz="180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Times New Roman" panose="02020603050405020304" pitchFamily="18" charset="0"/>
                          <a:cs typeface="TH Sarabun New" panose="020B0500040200020003" pitchFamily="34" charset="-34"/>
                        </a:rPr>
                        <a:t>๔๐๐ ชั่วโมงภาระงาน ต่อ ๑ เรื่องหรือ ๑ ชิ้น ต่อ ปีการศึกษา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H Sarabun New" panose="020B0500040200020003" pitchFamily="34" charset="-34"/>
                        <a:ea typeface="Times New Roman" panose="02020603050405020304" pitchFamily="18" charset="0"/>
                        <a:cs typeface="TH Sarabun New" panose="020B0500040200020003" pitchFamily="34" charset="-34"/>
                      </a:endParaRPr>
                    </a:p>
                    <a:p>
                      <a:pPr marL="457200" algn="thaiDist">
                        <a:lnSpc>
                          <a:spcPct val="115000"/>
                        </a:lnSpc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Times New Roman" panose="02020603050405020304" pitchFamily="18" charset="0"/>
                          <a:cs typeface="TH Sarabun New" panose="020B0500040200020003" pitchFamily="34" charset="-34"/>
                        </a:rPr>
                        <a:t> </a:t>
                      </a:r>
                    </a:p>
                    <a:p>
                      <a:pPr marL="457200" algn="thaiDist">
                        <a:lnSpc>
                          <a:spcPct val="115000"/>
                        </a:lnSpc>
                      </a:pPr>
                      <a:r>
                        <a:rPr lang="th-TH" sz="180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Times New Roman" panose="02020603050405020304" pitchFamily="18" charset="0"/>
                          <a:cs typeface="TH Sarabun New" panose="020B0500040200020003" pitchFamily="34" charset="-34"/>
                        </a:rPr>
                        <a:t>๑๐๐ ชั่วโมงภาระงาน ต่อ ๑ เรื่องหรือ ๑ ชิ้น ต่อ ปีการศึกษา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H Sarabun New" panose="020B0500040200020003" pitchFamily="34" charset="-34"/>
                        <a:ea typeface="Times New Roman" panose="02020603050405020304" pitchFamily="18" charset="0"/>
                        <a:cs typeface="TH Sarabun New" panose="020B0500040200020003" pitchFamily="34" charset="-34"/>
                      </a:endParaRPr>
                    </a:p>
                    <a:p>
                      <a:pPr marL="457200" algn="thaiDi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h-TH" sz="180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Times New Roman" panose="02020603050405020304" pitchFamily="18" charset="0"/>
                          <a:cs typeface="TH Sarabun New" panose="020B0500040200020003" pitchFamily="34" charset="-34"/>
                        </a:rPr>
                        <a:t>๓๕๐ ชั่วโมงภาระงาน ต่อ ๑ เรื่องหรือ ๑ ชิ้น ต่อ ปีการศึกษา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H Sarabun New" panose="020B0500040200020003" pitchFamily="34" charset="-34"/>
                        <a:ea typeface="Times New Roman" panose="02020603050405020304" pitchFamily="18" charset="0"/>
                        <a:cs typeface="TH Sarabun New" panose="020B0500040200020003" pitchFamily="34" charset="-34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24894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0512335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alphaModFix amt="48000"/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: มุมมน 1">
            <a:extLst>
              <a:ext uri="{FF2B5EF4-FFF2-40B4-BE49-F238E27FC236}">
                <a16:creationId xmlns:a16="http://schemas.microsoft.com/office/drawing/2014/main" id="{A2330060-7AEF-4174-92AB-A92E038DF90B}"/>
              </a:ext>
            </a:extLst>
          </p:cNvPr>
          <p:cNvSpPr/>
          <p:nvPr/>
        </p:nvSpPr>
        <p:spPr>
          <a:xfrm>
            <a:off x="900858" y="357355"/>
            <a:ext cx="5675586" cy="725213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sz="3600" b="1" dirty="0">
                <a:solidFill>
                  <a:schemeClr val="tx1"/>
                </a:solidFill>
                <a:ea typeface="Times New Roman" panose="02020603050405020304" pitchFamily="18" charset="0"/>
                <a:cs typeface="TH SarabunPSK" panose="020B0500040200020003" pitchFamily="34" charset="-34"/>
              </a:rPr>
              <a:t>3</a:t>
            </a:r>
            <a:r>
              <a:rPr lang="th-TH" sz="3600" b="1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H SarabunPSK" panose="020B0500040200020003" pitchFamily="34" charset="-34"/>
              </a:rPr>
              <a:t>.   ภาระงานบริการทางวิชาการ</a:t>
            </a:r>
            <a:endParaRPr lang="th-TH" sz="3600" dirty="0">
              <a:solidFill>
                <a:schemeClr val="tx1"/>
              </a:solidFill>
            </a:endParaRPr>
          </a:p>
        </p:txBody>
      </p:sp>
      <p:sp>
        <p:nvSpPr>
          <p:cNvPr id="3" name="กล่องข้อความ 2">
            <a:extLst>
              <a:ext uri="{FF2B5EF4-FFF2-40B4-BE49-F238E27FC236}">
                <a16:creationId xmlns:a16="http://schemas.microsoft.com/office/drawing/2014/main" id="{C1FB0F5C-575F-332F-4756-844BEB108A54}"/>
              </a:ext>
            </a:extLst>
          </p:cNvPr>
          <p:cNvSpPr txBox="1"/>
          <p:nvPr/>
        </p:nvSpPr>
        <p:spPr>
          <a:xfrm>
            <a:off x="1241036" y="1353206"/>
            <a:ext cx="10225750" cy="538609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thaiDist"/>
            <a:r>
              <a:rPr lang="th-TH" sz="2800" b="1" u="sng" dirty="0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ประกอบด้วย  13 ภาระงาน</a:t>
            </a:r>
          </a:p>
          <a:p>
            <a:pPr algn="thaiDist"/>
            <a:r>
              <a:rPr lang="th-TH" sz="2800" dirty="0"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	</a:t>
            </a:r>
            <a:r>
              <a:rPr lang="th-TH" sz="2000" dirty="0"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1. ผู้รับผิดชอบรายวิชาที่ไม่เป็นผู้สอน (โครงงาน การค้นคว้าอิสระ สารนิพนธ์ วิทยานิพนธ์ ปริญญานิพนธ์ และฝึกประสบการณ์วิชาชีพ)</a:t>
            </a:r>
          </a:p>
          <a:p>
            <a:pPr algn="thaiDist"/>
            <a:r>
              <a:rPr lang="th-TH" sz="2000" dirty="0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	2. การจัดอบรม สัมมนา หรือ ประชุมวิชาการ ระดับชาติ</a:t>
            </a:r>
          </a:p>
          <a:p>
            <a:pPr algn="thaiDist"/>
            <a:r>
              <a:rPr lang="th-TH" sz="2000" dirty="0"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	3. การจัดประชุมวิชาการระดับชาติและระดับนานาชาติ</a:t>
            </a:r>
          </a:p>
          <a:p>
            <a:pPr algn="thaiDist"/>
            <a:r>
              <a:rPr lang="th-TH" sz="2000" dirty="0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	4.วิทยากรรับเชิญบรรยาย</a:t>
            </a:r>
          </a:p>
          <a:p>
            <a:pPr algn="thaiDist"/>
            <a:r>
              <a:rPr lang="th-TH" sz="2000" dirty="0"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	5.การบริการวิชาการหรือวิชาชีพแก่ชุมชน</a:t>
            </a:r>
          </a:p>
          <a:p>
            <a:pPr algn="thaiDist"/>
            <a:r>
              <a:rPr lang="th-TH" sz="2000" dirty="0"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	6. . การอ่าน/พิจารณาหนังสือหรือตำรา/รายงานการวิจัย (</a:t>
            </a:r>
            <a:r>
              <a:rPr lang="en-US" sz="2000" dirty="0"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Reviewer)</a:t>
            </a:r>
          </a:p>
          <a:p>
            <a:pPr algn="thaiDist"/>
            <a:r>
              <a:rPr lang="en-US" sz="2000" dirty="0"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	7. </a:t>
            </a:r>
            <a:r>
              <a:rPr lang="th-TH" sz="2000" dirty="0"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ผู้ทรงคุณวุฒิอ่านบทความทางวิชาการ บทความวิจัย (</a:t>
            </a:r>
            <a:r>
              <a:rPr lang="en-US" sz="2000" dirty="0"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Reviewer)</a:t>
            </a:r>
          </a:p>
          <a:p>
            <a:pPr algn="thaiDist"/>
            <a:r>
              <a:rPr lang="en-US" sz="2000" dirty="0"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	8. </a:t>
            </a:r>
            <a:r>
              <a:rPr lang="th-TH" sz="2000" dirty="0"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การถ่ายทอดองค์ความรู้ผ่านสื่อสิ่งพิมพ์ วิทยุ โทรทัศน์ และสื่อออนไลน์</a:t>
            </a:r>
            <a:endParaRPr lang="en-US" sz="2000" dirty="0">
              <a:latin typeface="TH Sarabun New" panose="020B0500040200020003" pitchFamily="34" charset="-34"/>
              <a:ea typeface="Times New Roman" panose="02020603050405020304" pitchFamily="18" charset="0"/>
              <a:cs typeface="TH Sarabun New" panose="020B0500040200020003" pitchFamily="34" charset="-34"/>
            </a:endParaRPr>
          </a:p>
          <a:p>
            <a:pPr algn="thaiDist"/>
            <a:r>
              <a:rPr lang="en-US" sz="2000" dirty="0"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	9. </a:t>
            </a:r>
            <a:r>
              <a:rPr lang="th-TH" sz="2000" dirty="0"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งานวารสารวิชาการ</a:t>
            </a:r>
            <a:endParaRPr lang="en-US" sz="2000" dirty="0">
              <a:latin typeface="TH Sarabun New" panose="020B0500040200020003" pitchFamily="34" charset="-34"/>
              <a:ea typeface="Times New Roman" panose="02020603050405020304" pitchFamily="18" charset="0"/>
              <a:cs typeface="TH Sarabun New" panose="020B0500040200020003" pitchFamily="34" charset="-34"/>
            </a:endParaRPr>
          </a:p>
          <a:p>
            <a:pPr algn="thaiDist"/>
            <a:r>
              <a:rPr lang="en-US" sz="2000" dirty="0"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	10. </a:t>
            </a:r>
            <a:r>
              <a:rPr lang="th-TH" sz="2000" dirty="0"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กรรมการที่ปรึกษาทางวิชาการของหน่วยงานภายนอกมหาวิทยาลัย </a:t>
            </a:r>
            <a:endParaRPr lang="en-US" sz="2000" dirty="0">
              <a:latin typeface="TH Sarabun New" panose="020B0500040200020003" pitchFamily="34" charset="-34"/>
              <a:ea typeface="Times New Roman" panose="02020603050405020304" pitchFamily="18" charset="0"/>
              <a:cs typeface="TH Sarabun New" panose="020B0500040200020003" pitchFamily="34" charset="-34"/>
            </a:endParaRPr>
          </a:p>
          <a:p>
            <a:pPr algn="thaiDist"/>
            <a:r>
              <a:rPr lang="en-US" sz="2000" dirty="0"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	11. </a:t>
            </a:r>
            <a:r>
              <a:rPr lang="th-TH" sz="2000" dirty="0"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การเป็นอาจารย์ที่ปรึกษา </a:t>
            </a:r>
          </a:p>
          <a:p>
            <a:pPr algn="thaiDist"/>
            <a:r>
              <a:rPr lang="th-TH" sz="2000" dirty="0"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	12. การสอบวิทยานิพนธ์ หรือสารนิพนธ์ให้กับมหาวิทยาลัยอื่น</a:t>
            </a:r>
          </a:p>
          <a:p>
            <a:pPr algn="thaiDist"/>
            <a:r>
              <a:rPr lang="th-TH" sz="2000" dirty="0"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	13. ผู้ทรงคุณวุฒิพิจารณาผลงานการขอตำแหน่งทางวิชาการ</a:t>
            </a:r>
            <a:endParaRPr lang="en-US" sz="2000" dirty="0">
              <a:latin typeface="TH Sarabun New" panose="020B0500040200020003" pitchFamily="34" charset="-34"/>
              <a:ea typeface="Times New Roman" panose="02020603050405020304" pitchFamily="18" charset="0"/>
              <a:cs typeface="TH Sarabun New" panose="020B0500040200020003" pitchFamily="34" charset="-34"/>
            </a:endParaRPr>
          </a:p>
          <a:p>
            <a:pPr algn="thaiDist"/>
            <a:endParaRPr lang="en-US" sz="2000" dirty="0">
              <a:latin typeface="TH Sarabun New" panose="020B0500040200020003" pitchFamily="34" charset="-34"/>
              <a:ea typeface="Times New Roman" panose="02020603050405020304" pitchFamily="18" charset="0"/>
              <a:cs typeface="TH Sarabun New" panose="020B0500040200020003" pitchFamily="34" charset="-34"/>
            </a:endParaRPr>
          </a:p>
          <a:p>
            <a:pPr algn="thaiDist"/>
            <a:r>
              <a:rPr lang="th-TH" sz="2800" b="1" dirty="0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	</a:t>
            </a:r>
            <a:endParaRPr lang="en-US" sz="2800" dirty="0">
              <a:effectLst/>
              <a:latin typeface="TH Sarabun New" panose="020B0500040200020003" pitchFamily="34" charset="-34"/>
              <a:ea typeface="Times New Roman" panose="02020603050405020304" pitchFamily="18" charset="0"/>
              <a:cs typeface="TH Sarabun New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38567358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alphaModFix amt="48000"/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ตาราง 3">
            <a:extLst>
              <a:ext uri="{FF2B5EF4-FFF2-40B4-BE49-F238E27FC236}">
                <a16:creationId xmlns:a16="http://schemas.microsoft.com/office/drawing/2014/main" id="{2F56A58A-D7DA-2D67-2E29-0ED1437CB1C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113039"/>
              </p:ext>
            </p:extLst>
          </p:nvPr>
        </p:nvGraphicFramePr>
        <p:xfrm>
          <a:off x="811762" y="833863"/>
          <a:ext cx="10795519" cy="469696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632441">
                  <a:extLst>
                    <a:ext uri="{9D8B030D-6E8A-4147-A177-3AD203B41FA5}">
                      <a16:colId xmlns:a16="http://schemas.microsoft.com/office/drawing/2014/main" val="210983546"/>
                    </a:ext>
                  </a:extLst>
                </a:gridCol>
                <a:gridCol w="3163078">
                  <a:extLst>
                    <a:ext uri="{9D8B030D-6E8A-4147-A177-3AD203B41FA5}">
                      <a16:colId xmlns:a16="http://schemas.microsoft.com/office/drawing/2014/main" val="401181481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</a:pPr>
                      <a:r>
                        <a:rPr lang="th-TH" sz="280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รายละเอียด</a:t>
                      </a:r>
                      <a:endParaRPr lang="en-US" sz="2800" dirty="0">
                        <a:solidFill>
                          <a:schemeClr val="tx1"/>
                        </a:solidFill>
                        <a:effectLst/>
                        <a:latin typeface="TH Sarabun New" panose="020B0500040200020003" pitchFamily="34" charset="-34"/>
                        <a:ea typeface="Times New Roman" panose="02020603050405020304" pitchFamily="18" charset="0"/>
                        <a:cs typeface="TH Sarabun New" panose="020B0500040200020003" pitchFamily="34" charset="-34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h-TH" sz="280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การคิดภาระงาน</a:t>
                      </a:r>
                      <a:endParaRPr lang="en-US" sz="2800" dirty="0">
                        <a:solidFill>
                          <a:schemeClr val="tx1"/>
                        </a:solidFill>
                        <a:effectLst/>
                        <a:latin typeface="TH Sarabun New" panose="020B0500040200020003" pitchFamily="34" charset="-34"/>
                        <a:ea typeface="Times New Roman" panose="02020603050405020304" pitchFamily="18" charset="0"/>
                        <a:cs typeface="TH Sarabun New" panose="020B0500040200020003" pitchFamily="34" charset="-34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589849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</a:pPr>
                      <a:r>
                        <a:rPr lang="th-TH" sz="200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๑. ผู้รับผิดชอบรายวิชาที่ไม่เป็นผู้สอน (โครงงาน การค้นคว้าอิสระ สารนิพนธ์ วิทยานิพนธ์ ปริญญานิพนธ์ และฝึกประสบการณ์วิชาชีพ)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  <a:p>
                      <a:pPr marL="457200">
                        <a:lnSpc>
                          <a:spcPct val="115000"/>
                        </a:lnSpc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     - </a:t>
                      </a:r>
                      <a:r>
                        <a:rPr lang="th-TH" sz="200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ทฤษฎี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  <a:p>
                      <a:pPr marL="457200">
                        <a:lnSpc>
                          <a:spcPct val="115000"/>
                        </a:lnSpc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     - </a:t>
                      </a:r>
                      <a:r>
                        <a:rPr lang="th-TH" sz="200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ปฏิบัติ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H Sarabun New" panose="020B0500040200020003" pitchFamily="34" charset="-34"/>
                        <a:ea typeface="Times New Roman" panose="02020603050405020304" pitchFamily="18" charset="0"/>
                        <a:cs typeface="TH Sarabun New" panose="020B0500040200020003" pitchFamily="34" charset="-34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        </a:t>
                      </a:r>
                      <a:r>
                        <a:rPr lang="th-TH" sz="200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๑๐ ชั่วโมงภาระงาน/รายวิชา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  <a:p>
                      <a:pPr marL="4572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h-TH" sz="200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๒๐ ชั่วโมงภาระงาน/รายวิชา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H Sarabun New" panose="020B0500040200020003" pitchFamily="34" charset="-34"/>
                        <a:ea typeface="Times New Roman" panose="02020603050405020304" pitchFamily="18" charset="0"/>
                        <a:cs typeface="TH Sarabun New" panose="020B0500040200020003" pitchFamily="34" charset="-34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159755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457200" algn="thaiDist">
                        <a:lnSpc>
                          <a:spcPct val="115000"/>
                        </a:lnSpc>
                      </a:pPr>
                      <a:r>
                        <a:rPr lang="th-TH" sz="200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๒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. </a:t>
                      </a:r>
                      <a:r>
                        <a:rPr lang="th-TH" sz="200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การจัดอบรม สัมมนา หรือ ประชุมวิชาการ ระดับชาติ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  <a:p>
                      <a:pPr marL="457200" algn="thaiDist">
                        <a:lnSpc>
                          <a:spcPct val="115000"/>
                        </a:lnSpc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     </a:t>
                      </a:r>
                      <a:r>
                        <a:rPr lang="th-TH" sz="200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- ประธาน/หัวหน้าโครงการ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  <a:p>
                      <a:pPr marL="457200" algn="thaiDist">
                        <a:lnSpc>
                          <a:spcPct val="115000"/>
                        </a:lnSpc>
                      </a:pPr>
                      <a:r>
                        <a:rPr lang="th-TH" sz="200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     - รองประธาน/เลขานุการ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/</a:t>
                      </a:r>
                      <a:r>
                        <a:rPr lang="th-TH" sz="200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ประธานอนุกรรมการ/ประธานคณะทำงาน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  <a:p>
                      <a:pPr marL="457200" algn="thaiDist">
                        <a:lnSpc>
                          <a:spcPct val="115000"/>
                        </a:lnSpc>
                      </a:pPr>
                      <a:r>
                        <a:rPr lang="th-TH" sz="200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     - กรรมการ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H Sarabun New" panose="020B0500040200020003" pitchFamily="34" charset="-34"/>
                        <a:ea typeface="Times New Roman" panose="02020603050405020304" pitchFamily="18" charset="0"/>
                        <a:cs typeface="TH Sarabun New" panose="020B0500040200020003" pitchFamily="34" charset="-34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thaiDist">
                        <a:lnSpc>
                          <a:spcPct val="115000"/>
                        </a:lnSpc>
                      </a:pPr>
                      <a:r>
                        <a:rPr lang="en-US" sz="200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 </a:t>
                      </a:r>
                    </a:p>
                    <a:p>
                      <a:pPr marL="457200" algn="thaiDist">
                        <a:lnSpc>
                          <a:spcPct val="115000"/>
                        </a:lnSpc>
                      </a:pPr>
                      <a:r>
                        <a:rPr lang="th-TH" sz="200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๒๐ ชั่วโมงภาระงาน ต่อ ๑ โครงการ</a:t>
                      </a:r>
                      <a:endParaRPr lang="en-US" sz="2000">
                        <a:solidFill>
                          <a:schemeClr val="tx1"/>
                        </a:solidFill>
                        <a:effectLst/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  <a:p>
                      <a:pPr marL="457200" algn="thaiDist">
                        <a:lnSpc>
                          <a:spcPct val="115000"/>
                        </a:lnSpc>
                      </a:pPr>
                      <a:r>
                        <a:rPr lang="th-TH" sz="200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๑๕ ชั่วโมงภาระงาน ต่อ ๑ โครงการ</a:t>
                      </a:r>
                      <a:endParaRPr lang="en-US" sz="2000">
                        <a:solidFill>
                          <a:schemeClr val="tx1"/>
                        </a:solidFill>
                        <a:effectLst/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  <a:p>
                      <a:pPr marL="457200" algn="thaiDi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h-TH" sz="200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๑๐ ชั่วโมงภาระงาน ต่อ ๑ โครงการ</a:t>
                      </a:r>
                      <a:endParaRPr lang="en-US" sz="2000">
                        <a:solidFill>
                          <a:schemeClr val="tx1"/>
                        </a:solidFill>
                        <a:effectLst/>
                        <a:latin typeface="TH Sarabun New" panose="020B0500040200020003" pitchFamily="34" charset="-34"/>
                        <a:ea typeface="Times New Roman" panose="02020603050405020304" pitchFamily="18" charset="0"/>
                        <a:cs typeface="TH Sarabun New" panose="020B0500040200020003" pitchFamily="34" charset="-34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171243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457200" algn="thaiDist">
                        <a:lnSpc>
                          <a:spcPct val="115000"/>
                        </a:lnSpc>
                      </a:pPr>
                      <a:r>
                        <a:rPr lang="th-TH" sz="200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๓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. </a:t>
                      </a:r>
                      <a:r>
                        <a:rPr lang="th-TH" sz="200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การจัดประชุมวิชาการระดับชาติและระดับนานาชาติ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  <a:p>
                      <a:pPr marL="457200" algn="thaiDist">
                        <a:lnSpc>
                          <a:spcPct val="115000"/>
                        </a:lnSpc>
                      </a:pPr>
                      <a:r>
                        <a:rPr lang="th-TH" sz="200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     - ประธาน/หัวหน้าโครงการ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  <a:p>
                      <a:pPr marL="457200" algn="thaiDist">
                        <a:lnSpc>
                          <a:spcPct val="115000"/>
                        </a:lnSpc>
                      </a:pPr>
                      <a:r>
                        <a:rPr lang="th-TH" sz="200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     - รองประธาน/เลขานุการ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/</a:t>
                      </a:r>
                      <a:r>
                        <a:rPr lang="th-TH" sz="200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ประธานอนุกรรมการ/ประธานคณะทำงาน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  <a:p>
                      <a:pPr marL="457200" algn="thaiDist">
                        <a:lnSpc>
                          <a:spcPct val="115000"/>
                        </a:lnSpc>
                      </a:pPr>
                      <a:r>
                        <a:rPr lang="th-TH" sz="200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     - กรรมการ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H Sarabun New" panose="020B0500040200020003" pitchFamily="34" charset="-34"/>
                        <a:ea typeface="Times New Roman" panose="02020603050405020304" pitchFamily="18" charset="0"/>
                        <a:cs typeface="TH Sarabun New" panose="020B0500040200020003" pitchFamily="34" charset="-34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thaiDist">
                        <a:lnSpc>
                          <a:spcPct val="115000"/>
                        </a:lnSpc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 </a:t>
                      </a:r>
                    </a:p>
                    <a:p>
                      <a:pPr marL="457200" algn="thaiDist">
                        <a:lnSpc>
                          <a:spcPct val="115000"/>
                        </a:lnSpc>
                      </a:pPr>
                      <a:r>
                        <a:rPr lang="th-TH" sz="200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๑๐๐ ชั่วโมงภาระงาน ต่อ ๑ โครงการ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  <a:p>
                      <a:pPr marL="457200" algn="thaiDist">
                        <a:lnSpc>
                          <a:spcPct val="115000"/>
                        </a:lnSpc>
                      </a:pPr>
                      <a:r>
                        <a:rPr lang="th-TH" sz="200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๕๐ ชั่วโมงภาระงาน ต่อ ๑ โครงการ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  <a:p>
                      <a:pPr marL="457200" algn="thaiDi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h-TH" sz="200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๒๕ ชั่วโมงภาระงาน ต่อ ๑ โครงการ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H Sarabun New" panose="020B0500040200020003" pitchFamily="34" charset="-34"/>
                        <a:ea typeface="Times New Roman" panose="02020603050405020304" pitchFamily="18" charset="0"/>
                        <a:cs typeface="TH Sarabun New" panose="020B0500040200020003" pitchFamily="34" charset="-34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37340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3222803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alphaModFix amt="48000"/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ตาราง 3">
            <a:extLst>
              <a:ext uri="{FF2B5EF4-FFF2-40B4-BE49-F238E27FC236}">
                <a16:creationId xmlns:a16="http://schemas.microsoft.com/office/drawing/2014/main" id="{42C30BAA-1A43-8D04-3C61-5AAF31EAF81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9314534"/>
              </p:ext>
            </p:extLst>
          </p:nvPr>
        </p:nvGraphicFramePr>
        <p:xfrm>
          <a:off x="811762" y="833863"/>
          <a:ext cx="10795519" cy="539800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260842">
                  <a:extLst>
                    <a:ext uri="{9D8B030D-6E8A-4147-A177-3AD203B41FA5}">
                      <a16:colId xmlns:a16="http://schemas.microsoft.com/office/drawing/2014/main" val="210983546"/>
                    </a:ext>
                  </a:extLst>
                </a:gridCol>
                <a:gridCol w="4534677">
                  <a:extLst>
                    <a:ext uri="{9D8B030D-6E8A-4147-A177-3AD203B41FA5}">
                      <a16:colId xmlns:a16="http://schemas.microsoft.com/office/drawing/2014/main" val="401181481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</a:pPr>
                      <a:r>
                        <a:rPr lang="th-TH" sz="280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รายละเอียด</a:t>
                      </a:r>
                      <a:endParaRPr lang="en-US" sz="2800" dirty="0">
                        <a:solidFill>
                          <a:schemeClr val="tx1"/>
                        </a:solidFill>
                        <a:effectLst/>
                        <a:latin typeface="TH Sarabun New" panose="020B0500040200020003" pitchFamily="34" charset="-34"/>
                        <a:ea typeface="Times New Roman" panose="02020603050405020304" pitchFamily="18" charset="0"/>
                        <a:cs typeface="TH Sarabun New" panose="020B0500040200020003" pitchFamily="34" charset="-34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h-TH" sz="280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การคิดภาระงาน</a:t>
                      </a:r>
                      <a:endParaRPr lang="en-US" sz="2800" dirty="0">
                        <a:solidFill>
                          <a:schemeClr val="tx1"/>
                        </a:solidFill>
                        <a:effectLst/>
                        <a:latin typeface="TH Sarabun New" panose="020B0500040200020003" pitchFamily="34" charset="-34"/>
                        <a:ea typeface="Times New Roman" panose="02020603050405020304" pitchFamily="18" charset="0"/>
                        <a:cs typeface="TH Sarabun New" panose="020B0500040200020003" pitchFamily="34" charset="-34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589849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457200" algn="thaiDist">
                        <a:lnSpc>
                          <a:spcPct val="115000"/>
                        </a:lnSpc>
                      </a:pPr>
                      <a:r>
                        <a:rPr lang="th-TH" sz="200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Times New Roman" panose="02020603050405020304" pitchFamily="18" charset="0"/>
                          <a:cs typeface="TH Sarabun New" panose="020B0500040200020003" pitchFamily="34" charset="-34"/>
                        </a:rPr>
                        <a:t>๔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Times New Roman" panose="02020603050405020304" pitchFamily="18" charset="0"/>
                          <a:cs typeface="TH Sarabun New" panose="020B0500040200020003" pitchFamily="34" charset="-34"/>
                        </a:rPr>
                        <a:t>. </a:t>
                      </a:r>
                      <a:r>
                        <a:rPr lang="th-TH" sz="200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Times New Roman" panose="02020603050405020304" pitchFamily="18" charset="0"/>
                          <a:cs typeface="TH Sarabun New" panose="020B0500040200020003" pitchFamily="34" charset="-34"/>
                        </a:rPr>
                        <a:t>วิทยากรรับเชิญบรรยาย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H Sarabun New" panose="020B0500040200020003" pitchFamily="34" charset="-34"/>
                        <a:ea typeface="Times New Roman" panose="02020603050405020304" pitchFamily="18" charset="0"/>
                        <a:cs typeface="TH Sarabun New" panose="020B0500040200020003" pitchFamily="34" charset="-34"/>
                      </a:endParaRPr>
                    </a:p>
                    <a:p>
                      <a:pPr marL="457200" algn="thaiDist">
                        <a:lnSpc>
                          <a:spcPct val="115000"/>
                        </a:lnSpc>
                      </a:pPr>
                      <a:r>
                        <a:rPr lang="th-TH" sz="200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Times New Roman" panose="02020603050405020304" pitchFamily="18" charset="0"/>
                          <a:cs typeface="TH Sarabun New" panose="020B0500040200020003" pitchFamily="34" charset="-34"/>
                        </a:rPr>
                        <a:t>   - ภายในมหาวิทยาลัย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H Sarabun New" panose="020B0500040200020003" pitchFamily="34" charset="-34"/>
                        <a:ea typeface="Times New Roman" panose="02020603050405020304" pitchFamily="18" charset="0"/>
                        <a:cs typeface="TH Sarabun New" panose="020B0500040200020003" pitchFamily="34" charset="-34"/>
                      </a:endParaRPr>
                    </a:p>
                    <a:p>
                      <a:pPr marL="457200" algn="thaiDist">
                        <a:lnSpc>
                          <a:spcPct val="115000"/>
                        </a:lnSpc>
                      </a:pPr>
                      <a:r>
                        <a:rPr lang="th-TH" sz="200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Times New Roman" panose="02020603050405020304" pitchFamily="18" charset="0"/>
                          <a:cs typeface="TH Sarabun New" panose="020B0500040200020003" pitchFamily="34" charset="-34"/>
                        </a:rPr>
                        <a:t>   - ภายนอกมหาวิทยาลัย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H Sarabun New" panose="020B0500040200020003" pitchFamily="34" charset="-34"/>
                        <a:ea typeface="Times New Roman" panose="02020603050405020304" pitchFamily="18" charset="0"/>
                        <a:cs typeface="TH Sarabun New" panose="020B0500040200020003" pitchFamily="34" charset="-34"/>
                      </a:endParaRPr>
                    </a:p>
                    <a:p>
                      <a:pPr marL="457200" algn="thaiDist">
                        <a:lnSpc>
                          <a:spcPct val="115000"/>
                        </a:lnSpc>
                      </a:pPr>
                      <a:r>
                        <a:rPr lang="th-TH" sz="200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Times New Roman" panose="02020603050405020304" pitchFamily="18" charset="0"/>
                          <a:cs typeface="TH Sarabun New" panose="020B0500040200020003" pitchFamily="34" charset="-34"/>
                        </a:rPr>
                        <a:t>   - ต่างประเทศ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H Sarabun New" panose="020B0500040200020003" pitchFamily="34" charset="-34"/>
                        <a:ea typeface="Times New Roman" panose="02020603050405020304" pitchFamily="18" charset="0"/>
                        <a:cs typeface="TH Sarabun New" panose="020B0500040200020003" pitchFamily="34" charset="-34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thaiDist">
                        <a:lnSpc>
                          <a:spcPct val="115000"/>
                        </a:lnSpc>
                      </a:pPr>
                      <a:r>
                        <a:rPr lang="en-US" sz="2000" dirty="0">
                          <a:solidFill>
                            <a:srgbClr val="002060"/>
                          </a:solidFill>
                          <a:effectLst/>
                          <a:latin typeface="TH Sarabun New" panose="020B0500040200020003" pitchFamily="34" charset="-34"/>
                          <a:ea typeface="Times New Roman" panose="02020603050405020304" pitchFamily="18" charset="0"/>
                          <a:cs typeface="TH Sarabun New" panose="020B0500040200020003" pitchFamily="34" charset="-34"/>
                        </a:rPr>
                        <a:t> </a:t>
                      </a:r>
                      <a:endParaRPr lang="en-US" sz="2000" dirty="0">
                        <a:effectLst/>
                        <a:latin typeface="TH Sarabun New" panose="020B0500040200020003" pitchFamily="34" charset="-34"/>
                        <a:ea typeface="Times New Roman" panose="02020603050405020304" pitchFamily="18" charset="0"/>
                        <a:cs typeface="TH Sarabun New" panose="020B0500040200020003" pitchFamily="34" charset="-34"/>
                      </a:endParaRPr>
                    </a:p>
                    <a:p>
                      <a:pPr marL="457200" algn="thaiDist">
                        <a:lnSpc>
                          <a:spcPct val="115000"/>
                        </a:lnSpc>
                      </a:pPr>
                      <a:r>
                        <a:rPr lang="th-TH" sz="2000" dirty="0">
                          <a:effectLst/>
                          <a:latin typeface="TH Sarabun New" panose="020B0500040200020003" pitchFamily="34" charset="-34"/>
                          <a:ea typeface="Times New Roman" panose="02020603050405020304" pitchFamily="18" charset="0"/>
                          <a:cs typeface="TH Sarabun New" panose="020B0500040200020003" pitchFamily="34" charset="-34"/>
                        </a:rPr>
                        <a:t>๔ ชั่วโมงภาระงาน ต่อ ๑ ชั่วโมงปฏิบัติงานจริง</a:t>
                      </a:r>
                      <a:endParaRPr lang="en-US" sz="2000" dirty="0">
                        <a:effectLst/>
                        <a:latin typeface="TH Sarabun New" panose="020B0500040200020003" pitchFamily="34" charset="-34"/>
                        <a:ea typeface="Times New Roman" panose="02020603050405020304" pitchFamily="18" charset="0"/>
                        <a:cs typeface="TH Sarabun New" panose="020B0500040200020003" pitchFamily="34" charset="-34"/>
                      </a:endParaRPr>
                    </a:p>
                    <a:p>
                      <a:pPr marL="457200" algn="thaiDist">
                        <a:lnSpc>
                          <a:spcPct val="115000"/>
                        </a:lnSpc>
                      </a:pPr>
                      <a:r>
                        <a:rPr lang="th-TH" sz="2000" dirty="0">
                          <a:effectLst/>
                          <a:latin typeface="TH Sarabun New" panose="020B0500040200020003" pitchFamily="34" charset="-34"/>
                          <a:ea typeface="Times New Roman" panose="02020603050405020304" pitchFamily="18" charset="0"/>
                          <a:cs typeface="TH Sarabun New" panose="020B0500040200020003" pitchFamily="34" charset="-34"/>
                        </a:rPr>
                        <a:t>๕ ชั่วโมงภาระงาน ต่อ ๑ ชั่วโมงปฏิบัติงานจริง</a:t>
                      </a:r>
                      <a:endParaRPr lang="en-US" sz="2000" dirty="0">
                        <a:effectLst/>
                        <a:latin typeface="TH Sarabun New" panose="020B0500040200020003" pitchFamily="34" charset="-34"/>
                        <a:ea typeface="Times New Roman" panose="02020603050405020304" pitchFamily="18" charset="0"/>
                        <a:cs typeface="TH Sarabun New" panose="020B0500040200020003" pitchFamily="34" charset="-34"/>
                      </a:endParaRPr>
                    </a:p>
                    <a:p>
                      <a:pPr marL="457200" algn="thaiDi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h-TH" sz="2000" dirty="0">
                          <a:effectLst/>
                          <a:latin typeface="TH Sarabun New" panose="020B0500040200020003" pitchFamily="34" charset="-34"/>
                          <a:ea typeface="Times New Roman" panose="02020603050405020304" pitchFamily="18" charset="0"/>
                          <a:cs typeface="TH Sarabun New" panose="020B0500040200020003" pitchFamily="34" charset="-34"/>
                        </a:rPr>
                        <a:t>๑๕ ชั่วโมงภาระงาน ต่อ ๑ ชั่วโมงปฏิบัติงานจริง</a:t>
                      </a:r>
                      <a:endParaRPr lang="en-US" sz="2000" dirty="0">
                        <a:effectLst/>
                        <a:latin typeface="TH Sarabun New" panose="020B0500040200020003" pitchFamily="34" charset="-34"/>
                        <a:ea typeface="Times New Roman" panose="02020603050405020304" pitchFamily="18" charset="0"/>
                        <a:cs typeface="TH Sarabun New" panose="020B0500040200020003" pitchFamily="34" charset="-34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159755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457200" algn="thaiDist">
                        <a:lnSpc>
                          <a:spcPct val="115000"/>
                        </a:lnSpc>
                      </a:pPr>
                      <a:r>
                        <a:rPr lang="th-TH" sz="200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Times New Roman" panose="02020603050405020304" pitchFamily="18" charset="0"/>
                          <a:cs typeface="TH Sarabun New" panose="020B0500040200020003" pitchFamily="34" charset="-34"/>
                        </a:rPr>
                        <a:t>๕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Times New Roman" panose="02020603050405020304" pitchFamily="18" charset="0"/>
                          <a:cs typeface="TH Sarabun New" panose="020B0500040200020003" pitchFamily="34" charset="-34"/>
                        </a:rPr>
                        <a:t>. </a:t>
                      </a:r>
                      <a:r>
                        <a:rPr lang="th-TH" sz="200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Times New Roman" panose="02020603050405020304" pitchFamily="18" charset="0"/>
                          <a:cs typeface="TH Sarabun New" panose="020B0500040200020003" pitchFamily="34" charset="-34"/>
                        </a:rPr>
                        <a:t>การบริการวิชาการหรือวิชาชีพแก่ชุมชน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H Sarabun New" panose="020B0500040200020003" pitchFamily="34" charset="-34"/>
                        <a:ea typeface="Times New Roman" panose="02020603050405020304" pitchFamily="18" charset="0"/>
                        <a:cs typeface="TH Sarabun New" panose="020B0500040200020003" pitchFamily="34" charset="-34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thaiDist">
                        <a:lnSpc>
                          <a:spcPct val="115000"/>
                        </a:lnSpc>
                      </a:pPr>
                      <a:r>
                        <a:rPr lang="th-TH" sz="200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Times New Roman" panose="02020603050405020304" pitchFamily="18" charset="0"/>
                          <a:cs typeface="TH Sarabun New" panose="020B0500040200020003" pitchFamily="34" charset="-34"/>
                        </a:rPr>
                        <a:t>คิดภาระงานตามชั่วโมงที่ปฏิบัติงานจริง </a:t>
                      </a:r>
                      <a:endParaRPr lang="en-US" sz="2000">
                        <a:solidFill>
                          <a:schemeClr val="tx1"/>
                        </a:solidFill>
                        <a:effectLst/>
                        <a:latin typeface="TH Sarabun New" panose="020B0500040200020003" pitchFamily="34" charset="-34"/>
                        <a:ea typeface="Times New Roman" panose="02020603050405020304" pitchFamily="18" charset="0"/>
                        <a:cs typeface="TH Sarabun New" panose="020B0500040200020003" pitchFamily="34" charset="-34"/>
                      </a:endParaRPr>
                    </a:p>
                    <a:p>
                      <a:pPr marL="457200" algn="thaiDi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h-TH" sz="200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Times New Roman" panose="02020603050405020304" pitchFamily="18" charset="0"/>
                          <a:cs typeface="TH Sarabun New" panose="020B0500040200020003" pitchFamily="34" charset="-34"/>
                        </a:rPr>
                        <a:t>(ไม่เกิน ๕๐ ชั่วโมงภาระงาน ต่อโครงการ ต่อคน)</a:t>
                      </a:r>
                      <a:endParaRPr lang="en-US" sz="2000">
                        <a:solidFill>
                          <a:schemeClr val="tx1"/>
                        </a:solidFill>
                        <a:effectLst/>
                        <a:latin typeface="TH Sarabun New" panose="020B0500040200020003" pitchFamily="34" charset="-34"/>
                        <a:ea typeface="Times New Roman" panose="02020603050405020304" pitchFamily="18" charset="0"/>
                        <a:cs typeface="TH Sarabun New" panose="020B0500040200020003" pitchFamily="34" charset="-34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171243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457200" algn="thaiDist">
                        <a:lnSpc>
                          <a:spcPct val="115000"/>
                        </a:lnSpc>
                      </a:pPr>
                      <a:r>
                        <a:rPr lang="th-TH" sz="200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Times New Roman" panose="02020603050405020304" pitchFamily="18" charset="0"/>
                          <a:cs typeface="TH Sarabun New" panose="020B0500040200020003" pitchFamily="34" charset="-34"/>
                        </a:rPr>
                        <a:t>๖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Times New Roman" panose="02020603050405020304" pitchFamily="18" charset="0"/>
                          <a:cs typeface="TH Sarabun New" panose="020B0500040200020003" pitchFamily="34" charset="-34"/>
                        </a:rPr>
                        <a:t>. </a:t>
                      </a:r>
                      <a:r>
                        <a:rPr lang="th-TH" sz="200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Times New Roman" panose="02020603050405020304" pitchFamily="18" charset="0"/>
                          <a:cs typeface="TH Sarabun New" panose="020B0500040200020003" pitchFamily="34" charset="-34"/>
                        </a:rPr>
                        <a:t>การอ่าน/พิจารณาหนังสือหรือตำรา/รายงานการวิจัย (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Times New Roman" panose="02020603050405020304" pitchFamily="18" charset="0"/>
                          <a:cs typeface="TH Sarabun New" panose="020B0500040200020003" pitchFamily="34" charset="-34"/>
                        </a:rPr>
                        <a:t>Reviewer)</a:t>
                      </a:r>
                    </a:p>
                    <a:p>
                      <a:pPr marL="457200" algn="thaiDist">
                        <a:lnSpc>
                          <a:spcPct val="115000"/>
                        </a:lnSpc>
                      </a:pPr>
                      <a:r>
                        <a:rPr lang="th-TH" sz="200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Times New Roman" panose="02020603050405020304" pitchFamily="18" charset="0"/>
                          <a:cs typeface="TH Sarabun New" panose="020B0500040200020003" pitchFamily="34" charset="-34"/>
                        </a:rPr>
                        <a:t>    - ภาษาไทย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H Sarabun New" panose="020B0500040200020003" pitchFamily="34" charset="-34"/>
                        <a:ea typeface="Times New Roman" panose="02020603050405020304" pitchFamily="18" charset="0"/>
                        <a:cs typeface="TH Sarabun New" panose="020B0500040200020003" pitchFamily="34" charset="-34"/>
                      </a:endParaRPr>
                    </a:p>
                    <a:p>
                      <a:pPr marL="457200" algn="thaiDist">
                        <a:lnSpc>
                          <a:spcPct val="115000"/>
                        </a:lnSpc>
                      </a:pPr>
                      <a:r>
                        <a:rPr lang="th-TH" sz="200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Times New Roman" panose="02020603050405020304" pitchFamily="18" charset="0"/>
                          <a:cs typeface="TH Sarabun New" panose="020B0500040200020003" pitchFamily="34" charset="-34"/>
                        </a:rPr>
                        <a:t>    - ภาษาต่างประเทศ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H Sarabun New" panose="020B0500040200020003" pitchFamily="34" charset="-34"/>
                        <a:ea typeface="Times New Roman" panose="02020603050405020304" pitchFamily="18" charset="0"/>
                        <a:cs typeface="TH Sarabun New" panose="020B0500040200020003" pitchFamily="34" charset="-34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thaiDist">
                        <a:lnSpc>
                          <a:spcPct val="115000"/>
                        </a:lnSpc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Times New Roman" panose="02020603050405020304" pitchFamily="18" charset="0"/>
                          <a:cs typeface="TH Sarabun New" panose="020B0500040200020003" pitchFamily="34" charset="-34"/>
                        </a:rPr>
                        <a:t> </a:t>
                      </a:r>
                    </a:p>
                    <a:p>
                      <a:pPr marL="457200" algn="thaiDist">
                        <a:lnSpc>
                          <a:spcPct val="115000"/>
                        </a:lnSpc>
                      </a:pPr>
                      <a:r>
                        <a:rPr lang="th-TH" sz="200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Times New Roman" panose="02020603050405020304" pitchFamily="18" charset="0"/>
                          <a:cs typeface="TH Sarabun New" panose="020B0500040200020003" pitchFamily="34" charset="-34"/>
                        </a:rPr>
                        <a:t>๓๐ ชั่วโมงภาระงาน ต่อ ๑ เล่ม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H Sarabun New" panose="020B0500040200020003" pitchFamily="34" charset="-34"/>
                        <a:ea typeface="Times New Roman" panose="02020603050405020304" pitchFamily="18" charset="0"/>
                        <a:cs typeface="TH Sarabun New" panose="020B0500040200020003" pitchFamily="34" charset="-34"/>
                      </a:endParaRPr>
                    </a:p>
                    <a:p>
                      <a:pPr marL="457200" algn="thaiDi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h-TH" sz="200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Times New Roman" panose="02020603050405020304" pitchFamily="18" charset="0"/>
                          <a:cs typeface="TH Sarabun New" panose="020B0500040200020003" pitchFamily="34" charset="-34"/>
                        </a:rPr>
                        <a:t>๖๐ ชั่วโมงภาระงาน ต่อ ๑ เล่ม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H Sarabun New" panose="020B0500040200020003" pitchFamily="34" charset="-34"/>
                        <a:ea typeface="Times New Roman" panose="02020603050405020304" pitchFamily="18" charset="0"/>
                        <a:cs typeface="TH Sarabun New" panose="020B0500040200020003" pitchFamily="34" charset="-34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373403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457200" algn="thaiDist">
                        <a:lnSpc>
                          <a:spcPct val="115000"/>
                        </a:lnSpc>
                      </a:pPr>
                      <a:r>
                        <a:rPr lang="th-TH" sz="200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Times New Roman" panose="02020603050405020304" pitchFamily="18" charset="0"/>
                          <a:cs typeface="TH Sarabun New" panose="020B0500040200020003" pitchFamily="34" charset="-34"/>
                        </a:rPr>
                        <a:t>๗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Times New Roman" panose="02020603050405020304" pitchFamily="18" charset="0"/>
                          <a:cs typeface="TH Sarabun New" panose="020B0500040200020003" pitchFamily="34" charset="-34"/>
                        </a:rPr>
                        <a:t>. </a:t>
                      </a:r>
                      <a:r>
                        <a:rPr lang="th-TH" sz="200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Times New Roman" panose="02020603050405020304" pitchFamily="18" charset="0"/>
                          <a:cs typeface="TH Sarabun New" panose="020B0500040200020003" pitchFamily="34" charset="-34"/>
                        </a:rPr>
                        <a:t>ผู้ทรงคุณวุฒิอ่านบทความทางวิชาการ บทความวิจัย 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Times New Roman" panose="02020603050405020304" pitchFamily="18" charset="0"/>
                          <a:cs typeface="TH Sarabun New" panose="020B0500040200020003" pitchFamily="34" charset="-34"/>
                        </a:rPr>
                        <a:t>(Reviewer)</a:t>
                      </a:r>
                    </a:p>
                    <a:p>
                      <a:pPr marL="457200" algn="thaiDist">
                        <a:lnSpc>
                          <a:spcPct val="115000"/>
                        </a:lnSpc>
                      </a:pPr>
                      <a:r>
                        <a:rPr lang="th-TH" sz="200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Times New Roman" panose="02020603050405020304" pitchFamily="18" charset="0"/>
                          <a:cs typeface="TH Sarabun New" panose="020B0500040200020003" pitchFamily="34" charset="-34"/>
                        </a:rPr>
                        <a:t>    - ภาษาไทย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H Sarabun New" panose="020B0500040200020003" pitchFamily="34" charset="-34"/>
                        <a:ea typeface="Times New Roman" panose="02020603050405020304" pitchFamily="18" charset="0"/>
                        <a:cs typeface="TH Sarabun New" panose="020B0500040200020003" pitchFamily="34" charset="-34"/>
                      </a:endParaRPr>
                    </a:p>
                    <a:p>
                      <a:pPr marL="457200" algn="thaiDist">
                        <a:lnSpc>
                          <a:spcPct val="115000"/>
                        </a:lnSpc>
                      </a:pPr>
                      <a:r>
                        <a:rPr lang="th-TH" sz="200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Times New Roman" panose="02020603050405020304" pitchFamily="18" charset="0"/>
                          <a:cs typeface="TH Sarabun New" panose="020B0500040200020003" pitchFamily="34" charset="-34"/>
                        </a:rPr>
                        <a:t>    - ภาษาต่างประเทศ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H Sarabun New" panose="020B0500040200020003" pitchFamily="34" charset="-34"/>
                        <a:ea typeface="Times New Roman" panose="02020603050405020304" pitchFamily="18" charset="0"/>
                        <a:cs typeface="TH Sarabun New" panose="020B0500040200020003" pitchFamily="34" charset="-34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thaiDist">
                        <a:lnSpc>
                          <a:spcPct val="115000"/>
                        </a:lnSpc>
                      </a:pPr>
                      <a:r>
                        <a:rPr lang="en-US" sz="200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Times New Roman" panose="02020603050405020304" pitchFamily="18" charset="0"/>
                          <a:cs typeface="TH Sarabun New" panose="020B0500040200020003" pitchFamily="34" charset="-34"/>
                        </a:rPr>
                        <a:t> </a:t>
                      </a:r>
                    </a:p>
                    <a:p>
                      <a:pPr marL="457200" algn="thaiDist">
                        <a:lnSpc>
                          <a:spcPct val="115000"/>
                        </a:lnSpc>
                      </a:pPr>
                      <a:r>
                        <a:rPr lang="th-TH" sz="200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Times New Roman" panose="02020603050405020304" pitchFamily="18" charset="0"/>
                          <a:cs typeface="TH Sarabun New" panose="020B0500040200020003" pitchFamily="34" charset="-34"/>
                        </a:rPr>
                        <a:t>๑๐ ชั่วโมงภาระงาน ต่อ ๑ เรื่อง</a:t>
                      </a:r>
                      <a:endParaRPr lang="en-US" sz="2000">
                        <a:solidFill>
                          <a:schemeClr val="tx1"/>
                        </a:solidFill>
                        <a:effectLst/>
                        <a:latin typeface="TH Sarabun New" panose="020B0500040200020003" pitchFamily="34" charset="-34"/>
                        <a:ea typeface="Times New Roman" panose="02020603050405020304" pitchFamily="18" charset="0"/>
                        <a:cs typeface="TH Sarabun New" panose="020B0500040200020003" pitchFamily="34" charset="-34"/>
                      </a:endParaRPr>
                    </a:p>
                    <a:p>
                      <a:pPr marL="457200" algn="thaiDi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h-TH" sz="200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Times New Roman" panose="02020603050405020304" pitchFamily="18" charset="0"/>
                          <a:cs typeface="TH Sarabun New" panose="020B0500040200020003" pitchFamily="34" charset="-34"/>
                        </a:rPr>
                        <a:t>๒๐ ชั่วโมงภาระงาน ต่อ ๑ เรื่อง</a:t>
                      </a:r>
                      <a:endParaRPr lang="en-US" sz="2000">
                        <a:solidFill>
                          <a:schemeClr val="tx1"/>
                        </a:solidFill>
                        <a:effectLst/>
                        <a:latin typeface="TH Sarabun New" panose="020B0500040200020003" pitchFamily="34" charset="-34"/>
                        <a:ea typeface="Times New Roman" panose="02020603050405020304" pitchFamily="18" charset="0"/>
                        <a:cs typeface="TH Sarabun New" panose="020B0500040200020003" pitchFamily="34" charset="-34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130675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457200" algn="thaiDist">
                        <a:lnSpc>
                          <a:spcPct val="115000"/>
                        </a:lnSpc>
                      </a:pPr>
                      <a:r>
                        <a:rPr lang="th-TH" sz="200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Times New Roman" panose="02020603050405020304" pitchFamily="18" charset="0"/>
                          <a:cs typeface="TH Sarabun New" panose="020B0500040200020003" pitchFamily="34" charset="-34"/>
                        </a:rPr>
                        <a:t>๘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Times New Roman" panose="02020603050405020304" pitchFamily="18" charset="0"/>
                          <a:cs typeface="TH Sarabun New" panose="020B0500040200020003" pitchFamily="34" charset="-34"/>
                        </a:rPr>
                        <a:t>. </a:t>
                      </a:r>
                      <a:r>
                        <a:rPr lang="th-TH" sz="200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Times New Roman" panose="02020603050405020304" pitchFamily="18" charset="0"/>
                          <a:cs typeface="TH Sarabun New" panose="020B0500040200020003" pitchFamily="34" charset="-34"/>
                        </a:rPr>
                        <a:t>การถ่ายทอดองค์ความรู้ผ่านสื่อสิ่งพิมพ์ วิทยุ โทรทัศน์ และสื่อออนไลน์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H Sarabun New" panose="020B0500040200020003" pitchFamily="34" charset="-34"/>
                        <a:ea typeface="Times New Roman" panose="02020603050405020304" pitchFamily="18" charset="0"/>
                        <a:cs typeface="TH Sarabun New" panose="020B0500040200020003" pitchFamily="34" charset="-34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thaiDi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h-TH" sz="200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Times New Roman" panose="02020603050405020304" pitchFamily="18" charset="0"/>
                          <a:cs typeface="TH Sarabun New" panose="020B0500040200020003" pitchFamily="34" charset="-34"/>
                        </a:rPr>
                        <a:t>คิดภาระงานตามชั่วโมงที่ปฏิบัติงานจริง </a:t>
                      </a:r>
                      <a:r>
                        <a:rPr lang="th-TH" sz="2000" b="1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Times New Roman" panose="02020603050405020304" pitchFamily="18" charset="0"/>
                          <a:cs typeface="TH Sarabun New" panose="020B0500040200020003" pitchFamily="34" charset="-34"/>
                        </a:rPr>
                        <a:t>ทั้งนี้ต้องมีหนังสือเชิญ/ ตารางเวลา/กำหนดการ</a:t>
                      </a:r>
                      <a:r>
                        <a:rPr lang="en-US" sz="2000" b="1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Times New Roman" panose="02020603050405020304" pitchFamily="18" charset="0"/>
                          <a:cs typeface="TH Sarabun New" panose="020B0500040200020003" pitchFamily="34" charset="-34"/>
                        </a:rPr>
                        <a:t>/</a:t>
                      </a:r>
                      <a:r>
                        <a:rPr lang="th-TH" sz="2000" b="1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Times New Roman" panose="02020603050405020304" pitchFamily="18" charset="0"/>
                          <a:cs typeface="TH Sarabun New" panose="020B0500040200020003" pitchFamily="34" charset="-34"/>
                        </a:rPr>
                        <a:t>อื่นๆ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H Sarabun New" panose="020B0500040200020003" pitchFamily="34" charset="-34"/>
                        <a:ea typeface="Times New Roman" panose="02020603050405020304" pitchFamily="18" charset="0"/>
                        <a:cs typeface="TH Sarabun New" panose="020B0500040200020003" pitchFamily="34" charset="-34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23123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077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กล่องข้อความ 4">
            <a:extLst>
              <a:ext uri="{FF2B5EF4-FFF2-40B4-BE49-F238E27FC236}">
                <a16:creationId xmlns:a16="http://schemas.microsoft.com/office/drawing/2014/main" id="{76CF4873-ED97-E38B-D210-389890A74106}"/>
              </a:ext>
            </a:extLst>
          </p:cNvPr>
          <p:cNvSpPr txBox="1"/>
          <p:nvPr/>
        </p:nvSpPr>
        <p:spPr>
          <a:xfrm>
            <a:off x="843253" y="2167860"/>
            <a:ext cx="10648561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thaiDist"/>
            <a:r>
              <a:rPr lang="th-TH" sz="3600" b="1" dirty="0"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	</a:t>
            </a:r>
            <a:r>
              <a:rPr lang="th-TH" sz="3600" b="1" dirty="0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35 ชั่วโมงภาระงานต่อสัปดาห์ หรือ 525 ชั่วโมงภาระงานต่อภาคการศึกษา </a:t>
            </a:r>
          </a:p>
          <a:p>
            <a:pPr algn="thaiDist"/>
            <a:r>
              <a:rPr lang="th-TH" sz="3600" b="1" dirty="0"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           หรือ 15 </a:t>
            </a:r>
            <a:r>
              <a:rPr lang="th-TH" sz="3600" b="1" dirty="0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สัปดาห์ต่อภาคการศึกษา</a:t>
            </a:r>
          </a:p>
          <a:p>
            <a:pPr algn="thaiDist"/>
            <a:endParaRPr lang="th-TH" sz="3600" b="1" dirty="0">
              <a:effectLst/>
              <a:latin typeface="TH Sarabun New" panose="020B0500040200020003" pitchFamily="34" charset="-34"/>
              <a:ea typeface="Times New Roman" panose="02020603050405020304" pitchFamily="18" charset="0"/>
              <a:cs typeface="TH Sarabun New" panose="020B0500040200020003" pitchFamily="34" charset="-34"/>
            </a:endParaRPr>
          </a:p>
          <a:p>
            <a:pPr algn="thaiDist"/>
            <a:r>
              <a:rPr lang="th-TH" sz="3600" b="1" dirty="0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	 1,330 ชั่วโมงภาระงานต่อปีการศึกษา หรือ 38 สัปดาห์ต่อปี</a:t>
            </a:r>
            <a:endParaRPr lang="en-US" sz="3600" dirty="0">
              <a:effectLst/>
              <a:latin typeface="TH Sarabun New" panose="020B0500040200020003" pitchFamily="34" charset="-34"/>
              <a:ea typeface="Times New Roman" panose="02020603050405020304" pitchFamily="18" charset="0"/>
              <a:cs typeface="TH Sarabun New" panose="020B0500040200020003" pitchFamily="34" charset="-34"/>
            </a:endParaRPr>
          </a:p>
        </p:txBody>
      </p:sp>
      <p:sp>
        <p:nvSpPr>
          <p:cNvPr id="8" name="สี่เหลี่ยมผืนผ้า: มุมมน 7">
            <a:extLst>
              <a:ext uri="{FF2B5EF4-FFF2-40B4-BE49-F238E27FC236}">
                <a16:creationId xmlns:a16="http://schemas.microsoft.com/office/drawing/2014/main" id="{5B26D6DD-60B1-09C3-E467-226E3F488399}"/>
              </a:ext>
            </a:extLst>
          </p:cNvPr>
          <p:cNvSpPr/>
          <p:nvPr/>
        </p:nvSpPr>
        <p:spPr>
          <a:xfrm>
            <a:off x="2313990" y="449446"/>
            <a:ext cx="7707088" cy="978137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4400" b="1" dirty="0">
              <a:solidFill>
                <a:schemeClr val="tx1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H SarabunPSK" panose="020B0500040200020003" pitchFamily="34" charset="-34"/>
            </a:endParaRPr>
          </a:p>
          <a:p>
            <a:pPr algn="ctr"/>
            <a:r>
              <a:rPr lang="th-TH" sz="44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H SarabunPSK" panose="020B0500040200020003" pitchFamily="34" charset="-34"/>
              </a:rPr>
              <a:t>ภาระงานขั้นต่ำของอาจารย์แต่ละท่าน</a:t>
            </a:r>
          </a:p>
          <a:p>
            <a:pPr algn="ctr"/>
            <a:endParaRPr lang="th-TH" sz="4400" dirty="0">
              <a:solidFill>
                <a:schemeClr val="tx1"/>
              </a:solidFill>
            </a:endParaRPr>
          </a:p>
        </p:txBody>
      </p:sp>
      <p:sp>
        <p:nvSpPr>
          <p:cNvPr id="9" name="กล่องข้อความ 8">
            <a:extLst>
              <a:ext uri="{FF2B5EF4-FFF2-40B4-BE49-F238E27FC236}">
                <a16:creationId xmlns:a16="http://schemas.microsoft.com/office/drawing/2014/main" id="{E9D5E637-767F-8588-E0A0-A432B3CD73FB}"/>
              </a:ext>
            </a:extLst>
          </p:cNvPr>
          <p:cNvSpPr txBox="1"/>
          <p:nvPr/>
        </p:nvSpPr>
        <p:spPr>
          <a:xfrm>
            <a:off x="7452799" y="5700668"/>
            <a:ext cx="4466253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thaiDist"/>
            <a:r>
              <a:rPr lang="th-TH" sz="20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ที่มา </a:t>
            </a:r>
            <a:r>
              <a:rPr lang="en-US" sz="20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:</a:t>
            </a:r>
            <a:r>
              <a:rPr lang="th-TH" sz="20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 ข้อบังคับมหาวิทยาลัยวงษ์ชวลิตกุล ว่าด้วยการบริหารงานบุคคล พ.ศ.2550 แก้ไขเพิ่มเติม (ฉบับที่ 2) พ.ศ.2560</a:t>
            </a:r>
          </a:p>
        </p:txBody>
      </p:sp>
    </p:spTree>
    <p:extLst>
      <p:ext uri="{BB962C8B-B14F-4D97-AF65-F5344CB8AC3E}">
        <p14:creationId xmlns:p14="http://schemas.microsoft.com/office/powerpoint/2010/main" val="386461765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alphaModFix amt="48000"/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ตาราง 3">
            <a:extLst>
              <a:ext uri="{FF2B5EF4-FFF2-40B4-BE49-F238E27FC236}">
                <a16:creationId xmlns:a16="http://schemas.microsoft.com/office/drawing/2014/main" id="{29A6BFEA-5DCB-60A6-63D0-FC7A93981D7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4760228"/>
              </p:ext>
            </p:extLst>
          </p:nvPr>
        </p:nvGraphicFramePr>
        <p:xfrm>
          <a:off x="765109" y="535284"/>
          <a:ext cx="11140752" cy="574852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461059">
                  <a:extLst>
                    <a:ext uri="{9D8B030D-6E8A-4147-A177-3AD203B41FA5}">
                      <a16:colId xmlns:a16="http://schemas.microsoft.com/office/drawing/2014/main" val="210983546"/>
                    </a:ext>
                  </a:extLst>
                </a:gridCol>
                <a:gridCol w="4679693">
                  <a:extLst>
                    <a:ext uri="{9D8B030D-6E8A-4147-A177-3AD203B41FA5}">
                      <a16:colId xmlns:a16="http://schemas.microsoft.com/office/drawing/2014/main" val="401181481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</a:pPr>
                      <a:r>
                        <a:rPr lang="th-TH" sz="280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รายละเอียด</a:t>
                      </a:r>
                      <a:endParaRPr lang="en-US" sz="2800" dirty="0">
                        <a:solidFill>
                          <a:schemeClr val="tx1"/>
                        </a:solidFill>
                        <a:effectLst/>
                        <a:latin typeface="TH Sarabun New" panose="020B0500040200020003" pitchFamily="34" charset="-34"/>
                        <a:ea typeface="Times New Roman" panose="02020603050405020304" pitchFamily="18" charset="0"/>
                        <a:cs typeface="TH Sarabun New" panose="020B0500040200020003" pitchFamily="34" charset="-34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h-TH" sz="280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การคิดภาระงาน</a:t>
                      </a:r>
                      <a:endParaRPr lang="en-US" sz="2800" dirty="0">
                        <a:solidFill>
                          <a:schemeClr val="tx1"/>
                        </a:solidFill>
                        <a:effectLst/>
                        <a:latin typeface="TH Sarabun New" panose="020B0500040200020003" pitchFamily="34" charset="-34"/>
                        <a:ea typeface="Times New Roman" panose="02020603050405020304" pitchFamily="18" charset="0"/>
                        <a:cs typeface="TH Sarabun New" panose="020B0500040200020003" pitchFamily="34" charset="-34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589849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457200" algn="thaiDist">
                        <a:lnSpc>
                          <a:spcPct val="115000"/>
                        </a:lnSpc>
                      </a:pPr>
                      <a:r>
                        <a:rPr lang="th-TH" sz="200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Times New Roman" panose="02020603050405020304" pitchFamily="18" charset="0"/>
                          <a:cs typeface="TH Sarabun New" panose="020B0500040200020003" pitchFamily="34" charset="-34"/>
                        </a:rPr>
                        <a:t>๙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Times New Roman" panose="02020603050405020304" pitchFamily="18" charset="0"/>
                          <a:cs typeface="TH Sarabun New" panose="020B0500040200020003" pitchFamily="34" charset="-34"/>
                        </a:rPr>
                        <a:t>. </a:t>
                      </a:r>
                      <a:r>
                        <a:rPr lang="th-TH" sz="200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Times New Roman" panose="02020603050405020304" pitchFamily="18" charset="0"/>
                          <a:cs typeface="TH Sarabun New" panose="020B0500040200020003" pitchFamily="34" charset="-34"/>
                        </a:rPr>
                        <a:t>งานวารสารวิชาการ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H Sarabun New" panose="020B0500040200020003" pitchFamily="34" charset="-34"/>
                        <a:ea typeface="Times New Roman" panose="02020603050405020304" pitchFamily="18" charset="0"/>
                        <a:cs typeface="TH Sarabun New" panose="020B0500040200020003" pitchFamily="34" charset="-34"/>
                      </a:endParaRPr>
                    </a:p>
                    <a:p>
                      <a:pPr marL="457200" algn="thaiDist">
                        <a:lnSpc>
                          <a:spcPct val="115000"/>
                        </a:lnSpc>
                      </a:pPr>
                      <a:r>
                        <a:rPr lang="th-TH" sz="200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Times New Roman" panose="02020603050405020304" pitchFamily="18" charset="0"/>
                          <a:cs typeface="TH Sarabun New" panose="020B0500040200020003" pitchFamily="34" charset="-34"/>
                        </a:rPr>
                        <a:t>- บรรณาธิการ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H Sarabun New" panose="020B0500040200020003" pitchFamily="34" charset="-34"/>
                        <a:ea typeface="Times New Roman" panose="02020603050405020304" pitchFamily="18" charset="0"/>
                        <a:cs typeface="TH Sarabun New" panose="020B0500040200020003" pitchFamily="34" charset="-34"/>
                      </a:endParaRPr>
                    </a:p>
                    <a:p>
                      <a:pPr marL="457200" algn="thaiDist">
                        <a:lnSpc>
                          <a:spcPct val="115000"/>
                        </a:lnSpc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Times New Roman" panose="02020603050405020304" pitchFamily="18" charset="0"/>
                          <a:cs typeface="TH Sarabun New" panose="020B0500040200020003" pitchFamily="34" charset="-34"/>
                        </a:rPr>
                        <a:t>- </a:t>
                      </a:r>
                      <a:r>
                        <a:rPr lang="th-TH" sz="200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Times New Roman" panose="02020603050405020304" pitchFamily="18" charset="0"/>
                          <a:cs typeface="TH Sarabun New" panose="020B0500040200020003" pitchFamily="34" charset="-34"/>
                        </a:rPr>
                        <a:t>รองบรรณาธิการ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H Sarabun New" panose="020B0500040200020003" pitchFamily="34" charset="-34"/>
                        <a:ea typeface="Times New Roman" panose="02020603050405020304" pitchFamily="18" charset="0"/>
                        <a:cs typeface="TH Sarabun New" panose="020B0500040200020003" pitchFamily="34" charset="-34"/>
                      </a:endParaRPr>
                    </a:p>
                    <a:p>
                      <a:pPr marL="457200" algn="thaiDist">
                        <a:lnSpc>
                          <a:spcPct val="115000"/>
                        </a:lnSpc>
                      </a:pPr>
                      <a:r>
                        <a:rPr lang="th-TH" sz="200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Times New Roman" panose="02020603050405020304" pitchFamily="18" charset="0"/>
                          <a:cs typeface="TH Sarabun New" panose="020B0500040200020003" pitchFamily="34" charset="-34"/>
                        </a:rPr>
                        <a:t>- กองบรรณาธิการ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H Sarabun New" panose="020B0500040200020003" pitchFamily="34" charset="-34"/>
                        <a:ea typeface="Times New Roman" panose="02020603050405020304" pitchFamily="18" charset="0"/>
                        <a:cs typeface="TH Sarabun New" panose="020B0500040200020003" pitchFamily="34" charset="-34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thaiDist">
                        <a:lnSpc>
                          <a:spcPct val="115000"/>
                        </a:lnSpc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Times New Roman" panose="02020603050405020304" pitchFamily="18" charset="0"/>
                          <a:cs typeface="TH Sarabun New" panose="020B0500040200020003" pitchFamily="34" charset="-34"/>
                        </a:rPr>
                        <a:t> </a:t>
                      </a:r>
                    </a:p>
                    <a:p>
                      <a:pPr marL="457200" algn="thaiDist">
                        <a:lnSpc>
                          <a:spcPct val="115000"/>
                        </a:lnSpc>
                      </a:pPr>
                      <a:r>
                        <a:rPr lang="th-TH" sz="200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Times New Roman" panose="02020603050405020304" pitchFamily="18" charset="0"/>
                          <a:cs typeface="TH Sarabun New" panose="020B0500040200020003" pitchFamily="34" charset="-34"/>
                        </a:rPr>
                        <a:t>๕๐ ชั่วโมงภาระงาน ต่อ ๑ ฉบับ ต่อ คน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H Sarabun New" panose="020B0500040200020003" pitchFamily="34" charset="-34"/>
                        <a:ea typeface="Times New Roman" panose="02020603050405020304" pitchFamily="18" charset="0"/>
                        <a:cs typeface="TH Sarabun New" panose="020B0500040200020003" pitchFamily="34" charset="-34"/>
                      </a:endParaRPr>
                    </a:p>
                    <a:p>
                      <a:pPr marL="457200" algn="thaiDist">
                        <a:lnSpc>
                          <a:spcPct val="115000"/>
                        </a:lnSpc>
                      </a:pPr>
                      <a:r>
                        <a:rPr lang="th-TH" sz="200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Times New Roman" panose="02020603050405020304" pitchFamily="18" charset="0"/>
                          <a:cs typeface="TH Sarabun New" panose="020B0500040200020003" pitchFamily="34" charset="-34"/>
                        </a:rPr>
                        <a:t>๒๐ ชั่วโมงภาระงาน ต่อ ๑ ฉบับ ต่อ คน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H Sarabun New" panose="020B0500040200020003" pitchFamily="34" charset="-34"/>
                        <a:ea typeface="Times New Roman" panose="02020603050405020304" pitchFamily="18" charset="0"/>
                        <a:cs typeface="TH Sarabun New" panose="020B0500040200020003" pitchFamily="34" charset="-34"/>
                      </a:endParaRPr>
                    </a:p>
                    <a:p>
                      <a:pPr marL="457200" algn="thaiDi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h-TH" sz="200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Times New Roman" panose="02020603050405020304" pitchFamily="18" charset="0"/>
                          <a:cs typeface="TH Sarabun New" panose="020B0500040200020003" pitchFamily="34" charset="-34"/>
                        </a:rPr>
                        <a:t>๑๐ ชั่วโมงภาระงาน ต่อ ๑ ฉบับ ต่อ คน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H Sarabun New" panose="020B0500040200020003" pitchFamily="34" charset="-34"/>
                        <a:ea typeface="Times New Roman" panose="02020603050405020304" pitchFamily="18" charset="0"/>
                        <a:cs typeface="TH Sarabun New" panose="020B0500040200020003" pitchFamily="34" charset="-34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159755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</a:pPr>
                      <a:r>
                        <a:rPr lang="th-TH" sz="200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Times New Roman" panose="02020603050405020304" pitchFamily="18" charset="0"/>
                          <a:cs typeface="TH Sarabun New" panose="020B0500040200020003" pitchFamily="34" charset="-34"/>
                        </a:rPr>
                        <a:t>๑๐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Times New Roman" panose="02020603050405020304" pitchFamily="18" charset="0"/>
                          <a:cs typeface="TH Sarabun New" panose="020B0500040200020003" pitchFamily="34" charset="-34"/>
                        </a:rPr>
                        <a:t>. </a:t>
                      </a:r>
                      <a:r>
                        <a:rPr lang="th-TH" sz="200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Times New Roman" panose="02020603050405020304" pitchFamily="18" charset="0"/>
                          <a:cs typeface="TH Sarabun New" panose="020B0500040200020003" pitchFamily="34" charset="-34"/>
                        </a:rPr>
                        <a:t>กรรมการที่ปรึกษาทางวิชาการของหน่วยงานภายนอกมหาวิทยาลัย 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H Sarabun New" panose="020B0500040200020003" pitchFamily="34" charset="-34"/>
                        <a:ea typeface="Times New Roman" panose="02020603050405020304" pitchFamily="18" charset="0"/>
                        <a:cs typeface="TH Sarabun New" panose="020B0500040200020003" pitchFamily="34" charset="-34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thaiDi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h-TH" sz="200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Times New Roman" panose="02020603050405020304" pitchFamily="18" charset="0"/>
                          <a:cs typeface="TH Sarabun New" panose="020B0500040200020003" pitchFamily="34" charset="-34"/>
                        </a:rPr>
                        <a:t>คิดภาระงานตามชั่วโมงที่ปฏิบัติจริง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H Sarabun New" panose="020B0500040200020003" pitchFamily="34" charset="-34"/>
                        <a:ea typeface="Times New Roman" panose="02020603050405020304" pitchFamily="18" charset="0"/>
                        <a:cs typeface="TH Sarabun New" panose="020B0500040200020003" pitchFamily="34" charset="-34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171243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457200" algn="thaiDist">
                        <a:lnSpc>
                          <a:spcPct val="115000"/>
                        </a:lnSpc>
                      </a:pPr>
                      <a:r>
                        <a:rPr lang="th-TH" sz="200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Times New Roman" panose="02020603050405020304" pitchFamily="18" charset="0"/>
                          <a:cs typeface="TH Sarabun New" panose="020B0500040200020003" pitchFamily="34" charset="-34"/>
                        </a:rPr>
                        <a:t>๑๑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Times New Roman" panose="02020603050405020304" pitchFamily="18" charset="0"/>
                          <a:cs typeface="TH Sarabun New" panose="020B0500040200020003" pitchFamily="34" charset="-34"/>
                        </a:rPr>
                        <a:t>. </a:t>
                      </a:r>
                      <a:r>
                        <a:rPr lang="th-TH" sz="200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Times New Roman" panose="02020603050405020304" pitchFamily="18" charset="0"/>
                          <a:cs typeface="TH Sarabun New" panose="020B0500040200020003" pitchFamily="34" charset="-34"/>
                        </a:rPr>
                        <a:t>การเป็นอาจารย์ที่ปรึกษา 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H Sarabun New" panose="020B0500040200020003" pitchFamily="34" charset="-34"/>
                        <a:ea typeface="Times New Roman" panose="02020603050405020304" pitchFamily="18" charset="0"/>
                        <a:cs typeface="TH Sarabun New" panose="020B0500040200020003" pitchFamily="34" charset="-34"/>
                      </a:endParaRPr>
                    </a:p>
                    <a:p>
                      <a:pPr marL="457200" algn="thaiDist">
                        <a:lnSpc>
                          <a:spcPct val="115000"/>
                        </a:lnSpc>
                      </a:pPr>
                      <a:r>
                        <a:rPr lang="th-TH" sz="200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Times New Roman" panose="02020603050405020304" pitchFamily="18" charset="0"/>
                          <a:cs typeface="TH Sarabun New" panose="020B0500040200020003" pitchFamily="34" charset="-34"/>
                        </a:rPr>
                        <a:t>- อาจารย์ที่ปรึกษานักศึกษา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H Sarabun New" panose="020B0500040200020003" pitchFamily="34" charset="-34"/>
                        <a:ea typeface="Times New Roman" panose="02020603050405020304" pitchFamily="18" charset="0"/>
                        <a:cs typeface="TH Sarabun New" panose="020B0500040200020003" pitchFamily="34" charset="-34"/>
                      </a:endParaRPr>
                    </a:p>
                    <a:p>
                      <a:pPr marL="457200" algn="thaiDist">
                        <a:lnSpc>
                          <a:spcPct val="115000"/>
                        </a:lnSpc>
                      </a:pPr>
                      <a:r>
                        <a:rPr lang="th-TH" sz="200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Times New Roman" panose="02020603050405020304" pitchFamily="18" charset="0"/>
                          <a:cs typeface="TH Sarabun New" panose="020B0500040200020003" pitchFamily="34" charset="-34"/>
                        </a:rPr>
                        <a:t>- อาจารย์ที่ปรึกษานักศึกษาตามชั้นปีของหลักสูตร/สโมสรนักศึกษา/ชมรม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H Sarabun New" panose="020B0500040200020003" pitchFamily="34" charset="-34"/>
                        <a:ea typeface="Times New Roman" panose="02020603050405020304" pitchFamily="18" charset="0"/>
                        <a:cs typeface="TH Sarabun New" panose="020B0500040200020003" pitchFamily="34" charset="-34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thaiDist">
                        <a:lnSpc>
                          <a:spcPct val="115000"/>
                        </a:lnSpc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Times New Roman" panose="02020603050405020304" pitchFamily="18" charset="0"/>
                          <a:cs typeface="TH Sarabun New" panose="020B0500040200020003" pitchFamily="34" charset="-34"/>
                        </a:rPr>
                        <a:t> </a:t>
                      </a:r>
                    </a:p>
                    <a:p>
                      <a:pPr marL="457200" algn="thaiDist">
                        <a:lnSpc>
                          <a:spcPct val="115000"/>
                        </a:lnSpc>
                      </a:pPr>
                      <a:r>
                        <a:rPr lang="th-TH" sz="160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Times New Roman" panose="02020603050405020304" pitchFamily="18" charset="0"/>
                          <a:cs typeface="TH Sarabun New" panose="020B0500040200020003" pitchFamily="34" charset="-34"/>
                        </a:rPr>
                        <a:t>๓ ชั่วโมงภาระงาน ต่อ สัปดาห์ (ไม่เกิน ๙๐ ชั่วโมงภาระงานต่อปีการศึกษา)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TH Sarabun New" panose="020B0500040200020003" pitchFamily="34" charset="-34"/>
                        <a:ea typeface="Times New Roman" panose="02020603050405020304" pitchFamily="18" charset="0"/>
                        <a:cs typeface="TH Sarabun New" panose="020B0500040200020003" pitchFamily="34" charset="-34"/>
                      </a:endParaRPr>
                    </a:p>
                    <a:p>
                      <a:pPr marL="457200" algn="thaiDi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h-TH" sz="200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Times New Roman" panose="02020603050405020304" pitchFamily="18" charset="0"/>
                          <a:cs typeface="TH Sarabun New" panose="020B0500040200020003" pitchFamily="34" charset="-34"/>
                        </a:rPr>
                        <a:t>๒๐ ชั่วโมงภาระงาน ต่อ ปีการศึกษา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H Sarabun New" panose="020B0500040200020003" pitchFamily="34" charset="-34"/>
                        <a:ea typeface="Times New Roman" panose="02020603050405020304" pitchFamily="18" charset="0"/>
                        <a:cs typeface="TH Sarabun New" panose="020B0500040200020003" pitchFamily="34" charset="-34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373403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457200" algn="thaiDist">
                        <a:lnSpc>
                          <a:spcPct val="115000"/>
                        </a:lnSpc>
                      </a:pPr>
                      <a:r>
                        <a:rPr lang="th-TH" sz="200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Times New Roman" panose="02020603050405020304" pitchFamily="18" charset="0"/>
                          <a:cs typeface="TH Sarabun New" panose="020B0500040200020003" pitchFamily="34" charset="-34"/>
                        </a:rPr>
                        <a:t>๑๒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Times New Roman" panose="02020603050405020304" pitchFamily="18" charset="0"/>
                          <a:cs typeface="TH Sarabun New" panose="020B0500040200020003" pitchFamily="34" charset="-34"/>
                        </a:rPr>
                        <a:t>. </a:t>
                      </a:r>
                      <a:r>
                        <a:rPr lang="th-TH" sz="200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Times New Roman" panose="02020603050405020304" pitchFamily="18" charset="0"/>
                          <a:cs typeface="TH Sarabun New" panose="020B0500040200020003" pitchFamily="34" charset="-34"/>
                        </a:rPr>
                        <a:t>การสอบวิทยานิพนธ์ หรือสารนิพนธ์ให้กับมหาวิทยาลัยอื่น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H Sarabun New" panose="020B0500040200020003" pitchFamily="34" charset="-34"/>
                        <a:ea typeface="Times New Roman" panose="02020603050405020304" pitchFamily="18" charset="0"/>
                        <a:cs typeface="TH Sarabun New" panose="020B0500040200020003" pitchFamily="34" charset="-34"/>
                      </a:endParaRPr>
                    </a:p>
                    <a:p>
                      <a:pPr marL="457200" algn="thaiDist">
                        <a:lnSpc>
                          <a:spcPct val="115000"/>
                        </a:lnSpc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Times New Roman" panose="02020603050405020304" pitchFamily="18" charset="0"/>
                          <a:cs typeface="TH Sarabun New" panose="020B0500040200020003" pitchFamily="34" charset="-34"/>
                        </a:rPr>
                        <a:t>-</a:t>
                      </a:r>
                      <a:r>
                        <a:rPr lang="th-TH" sz="200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Times New Roman" panose="02020603050405020304" pitchFamily="18" charset="0"/>
                          <a:cs typeface="TH Sarabun New" panose="020B0500040200020003" pitchFamily="34" charset="-34"/>
                        </a:rPr>
                        <a:t> ประธาน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H Sarabun New" panose="020B0500040200020003" pitchFamily="34" charset="-34"/>
                        <a:ea typeface="Times New Roman" panose="02020603050405020304" pitchFamily="18" charset="0"/>
                        <a:cs typeface="TH Sarabun New" panose="020B0500040200020003" pitchFamily="34" charset="-34"/>
                      </a:endParaRPr>
                    </a:p>
                    <a:p>
                      <a:pPr marL="457200" algn="thaiDist">
                        <a:lnSpc>
                          <a:spcPct val="115000"/>
                        </a:lnSpc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Times New Roman" panose="02020603050405020304" pitchFamily="18" charset="0"/>
                          <a:cs typeface="TH Sarabun New" panose="020B0500040200020003" pitchFamily="34" charset="-34"/>
                        </a:rPr>
                        <a:t>- </a:t>
                      </a:r>
                      <a:r>
                        <a:rPr lang="th-TH" sz="200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Times New Roman" panose="02020603050405020304" pitchFamily="18" charset="0"/>
                          <a:cs typeface="TH Sarabun New" panose="020B0500040200020003" pitchFamily="34" charset="-34"/>
                        </a:rPr>
                        <a:t>กรรมการ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H Sarabun New" panose="020B0500040200020003" pitchFamily="34" charset="-34"/>
                        <a:ea typeface="Times New Roman" panose="02020603050405020304" pitchFamily="18" charset="0"/>
                        <a:cs typeface="TH Sarabun New" panose="020B0500040200020003" pitchFamily="34" charset="-34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thaiDist">
                        <a:lnSpc>
                          <a:spcPct val="115000"/>
                        </a:lnSpc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Times New Roman" panose="02020603050405020304" pitchFamily="18" charset="0"/>
                          <a:cs typeface="TH Sarabun New" panose="020B0500040200020003" pitchFamily="34" charset="-34"/>
                        </a:rPr>
                        <a:t> </a:t>
                      </a:r>
                    </a:p>
                    <a:p>
                      <a:pPr marL="457200" algn="thaiDist">
                        <a:lnSpc>
                          <a:spcPct val="115000"/>
                        </a:lnSpc>
                      </a:pPr>
                      <a:r>
                        <a:rPr lang="th-TH" sz="200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Times New Roman" panose="02020603050405020304" pitchFamily="18" charset="0"/>
                          <a:cs typeface="TH Sarabun New" panose="020B0500040200020003" pitchFamily="34" charset="-34"/>
                        </a:rPr>
                        <a:t>๑๕ ชั่วโมงภาระงาน ต่อ ๑ ครั้ง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H Sarabun New" panose="020B0500040200020003" pitchFamily="34" charset="-34"/>
                        <a:ea typeface="Times New Roman" panose="02020603050405020304" pitchFamily="18" charset="0"/>
                        <a:cs typeface="TH Sarabun New" panose="020B0500040200020003" pitchFamily="34" charset="-34"/>
                      </a:endParaRPr>
                    </a:p>
                    <a:p>
                      <a:pPr marL="457200" algn="thaiDi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h-TH" sz="200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Times New Roman" panose="02020603050405020304" pitchFamily="18" charset="0"/>
                          <a:cs typeface="TH Sarabun New" panose="020B0500040200020003" pitchFamily="34" charset="-34"/>
                        </a:rPr>
                        <a:t>๑๐ ชั่วโมงภาระงาน ต่อ ๑ ครั้ง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H Sarabun New" panose="020B0500040200020003" pitchFamily="34" charset="-34"/>
                        <a:ea typeface="Times New Roman" panose="02020603050405020304" pitchFamily="18" charset="0"/>
                        <a:cs typeface="TH Sarabun New" panose="020B0500040200020003" pitchFamily="34" charset="-34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130675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457200" algn="thaiDist">
                        <a:lnSpc>
                          <a:spcPct val="115000"/>
                        </a:lnSpc>
                      </a:pPr>
                      <a:r>
                        <a:rPr lang="th-TH" sz="200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Times New Roman" panose="02020603050405020304" pitchFamily="18" charset="0"/>
                          <a:cs typeface="TH Sarabun New" panose="020B0500040200020003" pitchFamily="34" charset="-34"/>
                        </a:rPr>
                        <a:t>๑๓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Times New Roman" panose="02020603050405020304" pitchFamily="18" charset="0"/>
                          <a:cs typeface="TH Sarabun New" panose="020B0500040200020003" pitchFamily="34" charset="-34"/>
                        </a:rPr>
                        <a:t>. </a:t>
                      </a:r>
                      <a:r>
                        <a:rPr lang="th-TH" sz="200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Times New Roman" panose="02020603050405020304" pitchFamily="18" charset="0"/>
                          <a:cs typeface="TH Sarabun New" panose="020B0500040200020003" pitchFamily="34" charset="-34"/>
                        </a:rPr>
                        <a:t>ผู้ทรงคุณวุฒิพิจารณาผลงานการขอตำแหน่งทางวิชาการ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H Sarabun New" panose="020B0500040200020003" pitchFamily="34" charset="-34"/>
                        <a:ea typeface="Times New Roman" panose="02020603050405020304" pitchFamily="18" charset="0"/>
                        <a:cs typeface="TH Sarabun New" panose="020B0500040200020003" pitchFamily="34" charset="-34"/>
                      </a:endParaRPr>
                    </a:p>
                    <a:p>
                      <a:pPr marL="457200" algn="thaiDist">
                        <a:lnSpc>
                          <a:spcPct val="115000"/>
                        </a:lnSpc>
                      </a:pPr>
                      <a:r>
                        <a:rPr lang="th-TH" sz="200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Times New Roman" panose="02020603050405020304" pitchFamily="18" charset="0"/>
                          <a:cs typeface="TH Sarabun New" panose="020B0500040200020003" pitchFamily="34" charset="-34"/>
                        </a:rPr>
                        <a:t>- ผู้ช่วยศาสตราจารย์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H Sarabun New" panose="020B0500040200020003" pitchFamily="34" charset="-34"/>
                        <a:ea typeface="Times New Roman" panose="02020603050405020304" pitchFamily="18" charset="0"/>
                        <a:cs typeface="TH Sarabun New" panose="020B0500040200020003" pitchFamily="34" charset="-34"/>
                      </a:endParaRPr>
                    </a:p>
                    <a:p>
                      <a:pPr marL="457200" algn="thaiDist">
                        <a:lnSpc>
                          <a:spcPct val="115000"/>
                        </a:lnSpc>
                      </a:pPr>
                      <a:r>
                        <a:rPr lang="th-TH" sz="200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Times New Roman" panose="02020603050405020304" pitchFamily="18" charset="0"/>
                          <a:cs typeface="TH Sarabun New" panose="020B0500040200020003" pitchFamily="34" charset="-34"/>
                        </a:rPr>
                        <a:t>- รองศาสตราจารย์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H Sarabun New" panose="020B0500040200020003" pitchFamily="34" charset="-34"/>
                        <a:ea typeface="Times New Roman" panose="02020603050405020304" pitchFamily="18" charset="0"/>
                        <a:cs typeface="TH Sarabun New" panose="020B0500040200020003" pitchFamily="34" charset="-34"/>
                      </a:endParaRPr>
                    </a:p>
                    <a:p>
                      <a:pPr marL="457200" algn="thaiDist">
                        <a:lnSpc>
                          <a:spcPct val="115000"/>
                        </a:lnSpc>
                      </a:pPr>
                      <a:r>
                        <a:rPr lang="th-TH" sz="200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Times New Roman" panose="02020603050405020304" pitchFamily="18" charset="0"/>
                          <a:cs typeface="TH Sarabun New" panose="020B0500040200020003" pitchFamily="34" charset="-34"/>
                        </a:rPr>
                        <a:t>- ศาสตราจารย์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H Sarabun New" panose="020B0500040200020003" pitchFamily="34" charset="-34"/>
                        <a:ea typeface="Times New Roman" panose="02020603050405020304" pitchFamily="18" charset="0"/>
                        <a:cs typeface="TH Sarabun New" panose="020B0500040200020003" pitchFamily="34" charset="-34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thaiDist">
                        <a:lnSpc>
                          <a:spcPct val="115000"/>
                        </a:lnSpc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Times New Roman" panose="02020603050405020304" pitchFamily="18" charset="0"/>
                          <a:cs typeface="TH Sarabun New" panose="020B0500040200020003" pitchFamily="34" charset="-34"/>
                        </a:rPr>
                        <a:t> </a:t>
                      </a:r>
                    </a:p>
                    <a:p>
                      <a:pPr marL="457200" algn="thaiDist">
                        <a:lnSpc>
                          <a:spcPct val="115000"/>
                        </a:lnSpc>
                      </a:pPr>
                      <a:r>
                        <a:rPr lang="th-TH" sz="200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Times New Roman" panose="02020603050405020304" pitchFamily="18" charset="0"/>
                          <a:cs typeface="TH Sarabun New" panose="020B0500040200020003" pitchFamily="34" charset="-34"/>
                        </a:rPr>
                        <a:t>๓๐ ชั่วโมงภาระงาน ต่อ ๑ คน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H Sarabun New" panose="020B0500040200020003" pitchFamily="34" charset="-34"/>
                        <a:ea typeface="Times New Roman" panose="02020603050405020304" pitchFamily="18" charset="0"/>
                        <a:cs typeface="TH Sarabun New" panose="020B0500040200020003" pitchFamily="34" charset="-34"/>
                      </a:endParaRPr>
                    </a:p>
                    <a:p>
                      <a:pPr marL="457200" algn="thaiDist">
                        <a:lnSpc>
                          <a:spcPct val="115000"/>
                        </a:lnSpc>
                      </a:pPr>
                      <a:r>
                        <a:rPr lang="th-TH" sz="200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Times New Roman" panose="02020603050405020304" pitchFamily="18" charset="0"/>
                          <a:cs typeface="TH Sarabun New" panose="020B0500040200020003" pitchFamily="34" charset="-34"/>
                        </a:rPr>
                        <a:t>๕๐ ชั่วโมงภาระงาน ต่อ ๑ คน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H Sarabun New" panose="020B0500040200020003" pitchFamily="34" charset="-34"/>
                        <a:ea typeface="Times New Roman" panose="02020603050405020304" pitchFamily="18" charset="0"/>
                        <a:cs typeface="TH Sarabun New" panose="020B0500040200020003" pitchFamily="34" charset="-34"/>
                      </a:endParaRPr>
                    </a:p>
                    <a:p>
                      <a:pPr marL="457200" algn="thaiDi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h-TH" sz="200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Times New Roman" panose="02020603050405020304" pitchFamily="18" charset="0"/>
                          <a:cs typeface="TH Sarabun New" panose="020B0500040200020003" pitchFamily="34" charset="-34"/>
                        </a:rPr>
                        <a:t>๑๐๐ ชั่วโมงภาระงาน ต่อ ๑ คน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H Sarabun New" panose="020B0500040200020003" pitchFamily="34" charset="-34"/>
                        <a:ea typeface="Times New Roman" panose="02020603050405020304" pitchFamily="18" charset="0"/>
                        <a:cs typeface="TH Sarabun New" panose="020B0500040200020003" pitchFamily="34" charset="-34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23123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0192531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alphaModFix amt="48000"/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ตาราง 5">
            <a:extLst>
              <a:ext uri="{FF2B5EF4-FFF2-40B4-BE49-F238E27FC236}">
                <a16:creationId xmlns:a16="http://schemas.microsoft.com/office/drawing/2014/main" id="{3244B41F-93D0-3E2C-36A9-DC02879B1BF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6356771"/>
              </p:ext>
            </p:extLst>
          </p:nvPr>
        </p:nvGraphicFramePr>
        <p:xfrm>
          <a:off x="525624" y="1337719"/>
          <a:ext cx="11140752" cy="38074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692381">
                  <a:extLst>
                    <a:ext uri="{9D8B030D-6E8A-4147-A177-3AD203B41FA5}">
                      <a16:colId xmlns:a16="http://schemas.microsoft.com/office/drawing/2014/main" val="210983546"/>
                    </a:ext>
                  </a:extLst>
                </a:gridCol>
                <a:gridCol w="4448371">
                  <a:extLst>
                    <a:ext uri="{9D8B030D-6E8A-4147-A177-3AD203B41FA5}">
                      <a16:colId xmlns:a16="http://schemas.microsoft.com/office/drawing/2014/main" val="401181481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</a:pPr>
                      <a:r>
                        <a:rPr lang="th-TH" sz="280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รายละเอียด</a:t>
                      </a:r>
                      <a:endParaRPr lang="en-US" sz="2800" dirty="0">
                        <a:solidFill>
                          <a:schemeClr val="tx1"/>
                        </a:solidFill>
                        <a:effectLst/>
                        <a:latin typeface="TH Sarabun New" panose="020B0500040200020003" pitchFamily="34" charset="-34"/>
                        <a:ea typeface="Times New Roman" panose="02020603050405020304" pitchFamily="18" charset="0"/>
                        <a:cs typeface="TH Sarabun New" panose="020B0500040200020003" pitchFamily="34" charset="-34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h-TH" sz="280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การคิดภาระงาน</a:t>
                      </a:r>
                      <a:endParaRPr lang="en-US" sz="2800" dirty="0">
                        <a:solidFill>
                          <a:schemeClr val="tx1"/>
                        </a:solidFill>
                        <a:effectLst/>
                        <a:latin typeface="TH Sarabun New" panose="020B0500040200020003" pitchFamily="34" charset="-34"/>
                        <a:ea typeface="Times New Roman" panose="02020603050405020304" pitchFamily="18" charset="0"/>
                        <a:cs typeface="TH Sarabun New" panose="020B0500040200020003" pitchFamily="34" charset="-34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589849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457200" algn="thaiDist">
                        <a:lnSpc>
                          <a:spcPct val="115000"/>
                        </a:lnSpc>
                      </a:pPr>
                      <a:r>
                        <a:rPr lang="th-TH" sz="240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Times New Roman" panose="02020603050405020304" pitchFamily="18" charset="0"/>
                          <a:cs typeface="TH Sarabun New" panose="020B0500040200020003" pitchFamily="34" charset="-34"/>
                        </a:rPr>
                        <a:t>๑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Times New Roman" panose="02020603050405020304" pitchFamily="18" charset="0"/>
                          <a:cs typeface="TH Sarabun New" panose="020B0500040200020003" pitchFamily="34" charset="-34"/>
                        </a:rPr>
                        <a:t>.</a:t>
                      </a:r>
                      <a:r>
                        <a:rPr lang="th-TH" sz="240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Times New Roman" panose="02020603050405020304" pitchFamily="18" charset="0"/>
                          <a:cs typeface="TH Sarabun New" panose="020B0500040200020003" pitchFamily="34" charset="-34"/>
                        </a:rPr>
                        <a:t> โครงการหรืองานที่เกี่ยวกับ การอนุรักษ์ หรือ ทำนุบำรุง</a:t>
                      </a:r>
                      <a:r>
                        <a:rPr lang="th-TH" sz="2400" dirty="0" err="1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Times New Roman" panose="02020603050405020304" pitchFamily="18" charset="0"/>
                          <a:cs typeface="TH Sarabun New" panose="020B0500040200020003" pitchFamily="34" charset="-34"/>
                        </a:rPr>
                        <a:t>ศิลป</a:t>
                      </a:r>
                      <a:r>
                        <a:rPr lang="th-TH" sz="240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Times New Roman" panose="02020603050405020304" pitchFamily="18" charset="0"/>
                          <a:cs typeface="TH Sarabun New" panose="020B0500040200020003" pitchFamily="34" charset="-34"/>
                        </a:rPr>
                        <a:t>วัฒนธรรมไทยของมหาวิทยาลัย/คณะวิชา/สาขาวิชา/หน่วยงานในมหาวิทยาลัย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H Sarabun New" panose="020B0500040200020003" pitchFamily="34" charset="-34"/>
                        <a:ea typeface="Times New Roman" panose="02020603050405020304" pitchFamily="18" charset="0"/>
                        <a:cs typeface="TH Sarabun New" panose="020B0500040200020003" pitchFamily="34" charset="-34"/>
                      </a:endParaRPr>
                    </a:p>
                    <a:p>
                      <a:pPr marL="457200" algn="thaiDist">
                        <a:lnSpc>
                          <a:spcPct val="115000"/>
                        </a:lnSpc>
                      </a:pPr>
                      <a:r>
                        <a:rPr lang="th-TH" sz="240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Times New Roman" panose="02020603050405020304" pitchFamily="18" charset="0"/>
                          <a:cs typeface="TH Sarabun New" panose="020B0500040200020003" pitchFamily="34" charset="-34"/>
                        </a:rPr>
                        <a:t>    - ประธาน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H Sarabun New" panose="020B0500040200020003" pitchFamily="34" charset="-34"/>
                        <a:ea typeface="Times New Roman" panose="02020603050405020304" pitchFamily="18" charset="0"/>
                        <a:cs typeface="TH Sarabun New" panose="020B0500040200020003" pitchFamily="34" charset="-34"/>
                      </a:endParaRPr>
                    </a:p>
                    <a:p>
                      <a:pPr marL="457200" algn="thaiDist">
                        <a:lnSpc>
                          <a:spcPct val="115000"/>
                        </a:lnSpc>
                      </a:pPr>
                      <a:r>
                        <a:rPr lang="th-TH" sz="240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Times New Roman" panose="02020603050405020304" pitchFamily="18" charset="0"/>
                          <a:cs typeface="TH Sarabun New" panose="020B0500040200020003" pitchFamily="34" charset="-34"/>
                        </a:rPr>
                        <a:t>    - กรรมการ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H Sarabun New" panose="020B0500040200020003" pitchFamily="34" charset="-34"/>
                        <a:ea typeface="Times New Roman" panose="02020603050405020304" pitchFamily="18" charset="0"/>
                        <a:cs typeface="TH Sarabun New" panose="020B0500040200020003" pitchFamily="34" charset="-34"/>
                      </a:endParaRPr>
                    </a:p>
                    <a:p>
                      <a:pPr marL="457200" algn="thaiDist">
                        <a:lnSpc>
                          <a:spcPct val="115000"/>
                        </a:lnSpc>
                      </a:pPr>
                      <a:r>
                        <a:rPr lang="th-TH" sz="240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Times New Roman" panose="02020603050405020304" pitchFamily="18" charset="0"/>
                          <a:cs typeface="TH Sarabun New" panose="020B0500040200020003" pitchFamily="34" charset="-34"/>
                        </a:rPr>
                        <a:t>    - เข้าร่วมโครงการ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H Sarabun New" panose="020B0500040200020003" pitchFamily="34" charset="-34"/>
                        <a:ea typeface="Times New Roman" panose="02020603050405020304" pitchFamily="18" charset="0"/>
                        <a:cs typeface="TH Sarabun New" panose="020B0500040200020003" pitchFamily="34" charset="-34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thaiDist">
                        <a:lnSpc>
                          <a:spcPct val="115000"/>
                        </a:lnSpc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Times New Roman" panose="02020603050405020304" pitchFamily="18" charset="0"/>
                          <a:cs typeface="TH Sarabun New" panose="020B0500040200020003" pitchFamily="34" charset="-34"/>
                        </a:rPr>
                        <a:t> </a:t>
                      </a:r>
                    </a:p>
                    <a:p>
                      <a:pPr marL="457200" algn="thaiDist">
                        <a:lnSpc>
                          <a:spcPct val="115000"/>
                        </a:lnSpc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Times New Roman" panose="02020603050405020304" pitchFamily="18" charset="0"/>
                          <a:cs typeface="TH Sarabun New" panose="020B0500040200020003" pitchFamily="34" charset="-34"/>
                        </a:rPr>
                        <a:t> </a:t>
                      </a:r>
                    </a:p>
                    <a:p>
                      <a:pPr marL="457200" algn="thaiDist">
                        <a:lnSpc>
                          <a:spcPct val="115000"/>
                        </a:lnSpc>
                      </a:pPr>
                      <a:r>
                        <a:rPr lang="th-TH" sz="240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Times New Roman" panose="02020603050405020304" pitchFamily="18" charset="0"/>
                          <a:cs typeface="TH Sarabun New" panose="020B0500040200020003" pitchFamily="34" charset="-34"/>
                        </a:rPr>
                        <a:t>๒๐ ชั่วโมงภาระงาน ต่อ ๑ โครงการ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H Sarabun New" panose="020B0500040200020003" pitchFamily="34" charset="-34"/>
                        <a:ea typeface="Times New Roman" panose="02020603050405020304" pitchFamily="18" charset="0"/>
                        <a:cs typeface="TH Sarabun New" panose="020B0500040200020003" pitchFamily="34" charset="-34"/>
                      </a:endParaRPr>
                    </a:p>
                    <a:p>
                      <a:pPr marL="457200" algn="thaiDist">
                        <a:lnSpc>
                          <a:spcPct val="115000"/>
                        </a:lnSpc>
                      </a:pPr>
                      <a:r>
                        <a:rPr lang="th-TH" sz="240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Times New Roman" panose="02020603050405020304" pitchFamily="18" charset="0"/>
                          <a:cs typeface="TH Sarabun New" panose="020B0500040200020003" pitchFamily="34" charset="-34"/>
                        </a:rPr>
                        <a:t>๑๕ ชั่วโมงภาระงาน ต่อ ๑ โครงการ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H Sarabun New" panose="020B0500040200020003" pitchFamily="34" charset="-34"/>
                        <a:ea typeface="Times New Roman" panose="02020603050405020304" pitchFamily="18" charset="0"/>
                        <a:cs typeface="TH Sarabun New" panose="020B0500040200020003" pitchFamily="34" charset="-34"/>
                      </a:endParaRPr>
                    </a:p>
                    <a:p>
                      <a:pPr marL="457200" algn="thaiDi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h-TH" sz="240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Times New Roman" panose="02020603050405020304" pitchFamily="18" charset="0"/>
                          <a:cs typeface="TH Sarabun New" panose="020B0500040200020003" pitchFamily="34" charset="-34"/>
                        </a:rPr>
                        <a:t>๓ ชั่วโมงภาระงาน ต่อ ๑ โครงการ</a:t>
                      </a:r>
                    </a:p>
                    <a:p>
                      <a:pPr marL="457200" algn="thaiDi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H Sarabun New" panose="020B0500040200020003" pitchFamily="34" charset="-34"/>
                        <a:ea typeface="Times New Roman" panose="02020603050405020304" pitchFamily="18" charset="0"/>
                        <a:cs typeface="TH Sarabun New" panose="020B0500040200020003" pitchFamily="34" charset="-34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159755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457200" algn="thaiDist">
                        <a:lnSpc>
                          <a:spcPct val="115000"/>
                        </a:lnSpc>
                      </a:pPr>
                      <a:r>
                        <a:rPr lang="th-TH" sz="240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Times New Roman" panose="02020603050405020304" pitchFamily="18" charset="0"/>
                          <a:cs typeface="TH Sarabun New" panose="020B0500040200020003" pitchFamily="34" charset="-34"/>
                        </a:rPr>
                        <a:t>๒</a:t>
                      </a:r>
                      <a:r>
                        <a:rPr lang="en-US" sz="240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Times New Roman" panose="02020603050405020304" pitchFamily="18" charset="0"/>
                          <a:cs typeface="TH Sarabun New" panose="020B0500040200020003" pitchFamily="34" charset="-34"/>
                        </a:rPr>
                        <a:t>. </a:t>
                      </a:r>
                      <a:r>
                        <a:rPr lang="th-TH" sz="240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Times New Roman" panose="02020603050405020304" pitchFamily="18" charset="0"/>
                          <a:cs typeface="TH Sarabun New" panose="020B0500040200020003" pitchFamily="34" charset="-34"/>
                        </a:rPr>
                        <a:t>ผลงานสร้างสรรค์ด้านศิลปวัฒนธรรม</a:t>
                      </a:r>
                      <a:endParaRPr lang="en-US" sz="2400">
                        <a:solidFill>
                          <a:schemeClr val="tx1"/>
                        </a:solidFill>
                        <a:effectLst/>
                        <a:latin typeface="TH Sarabun New" panose="020B0500040200020003" pitchFamily="34" charset="-34"/>
                        <a:ea typeface="Times New Roman" panose="02020603050405020304" pitchFamily="18" charset="0"/>
                        <a:cs typeface="TH Sarabun New" panose="020B0500040200020003" pitchFamily="34" charset="-34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thaiDi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h-TH" sz="240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Times New Roman" panose="02020603050405020304" pitchFamily="18" charset="0"/>
                          <a:cs typeface="TH Sarabun New" panose="020B0500040200020003" pitchFamily="34" charset="-34"/>
                        </a:rPr>
                        <a:t>คิดภาระงานตามเกณฑ์ข้อ ๒ ภาระงานวิจัยและงานวิชาการอื่น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H Sarabun New" panose="020B0500040200020003" pitchFamily="34" charset="-34"/>
                        <a:ea typeface="Times New Roman" panose="02020603050405020304" pitchFamily="18" charset="0"/>
                        <a:cs typeface="TH Sarabun New" panose="020B0500040200020003" pitchFamily="34" charset="-34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1712431"/>
                  </a:ext>
                </a:extLst>
              </a:tr>
            </a:tbl>
          </a:graphicData>
        </a:graphic>
      </p:graphicFrame>
      <p:sp>
        <p:nvSpPr>
          <p:cNvPr id="2" name="สี่เหลี่ยมผืนผ้า: มุมมน 1">
            <a:extLst>
              <a:ext uri="{FF2B5EF4-FFF2-40B4-BE49-F238E27FC236}">
                <a16:creationId xmlns:a16="http://schemas.microsoft.com/office/drawing/2014/main" id="{DDAEC772-B223-5C8D-1A99-BF318161E17B}"/>
              </a:ext>
            </a:extLst>
          </p:cNvPr>
          <p:cNvSpPr/>
          <p:nvPr/>
        </p:nvSpPr>
        <p:spPr>
          <a:xfrm>
            <a:off x="617078" y="372667"/>
            <a:ext cx="5675586" cy="725213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sz="3600" b="1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H SarabunPSK" panose="020B0500040200020003" pitchFamily="34" charset="-34"/>
              </a:rPr>
              <a:t>4.  ภาระงานทำนุบำรุง</a:t>
            </a:r>
            <a:r>
              <a:rPr lang="th-TH" sz="3600" b="1" dirty="0" err="1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H SarabunPSK" panose="020B0500040200020003" pitchFamily="34" charset="-34"/>
              </a:rPr>
              <a:t>ศิลป</a:t>
            </a:r>
            <a:r>
              <a:rPr lang="th-TH" sz="3600" b="1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H SarabunPSK" panose="020B0500040200020003" pitchFamily="34" charset="-34"/>
              </a:rPr>
              <a:t>วัฒนธรรม</a:t>
            </a:r>
            <a:endParaRPr lang="th-TH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850932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alphaModFix amt="48000"/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ตาราง 6">
            <a:extLst>
              <a:ext uri="{FF2B5EF4-FFF2-40B4-BE49-F238E27FC236}">
                <a16:creationId xmlns:a16="http://schemas.microsoft.com/office/drawing/2014/main" id="{4A4539F8-D3F2-2FD7-490E-AC3FEB82CF5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8857940"/>
              </p:ext>
            </p:extLst>
          </p:nvPr>
        </p:nvGraphicFramePr>
        <p:xfrm>
          <a:off x="525624" y="1337719"/>
          <a:ext cx="11140752" cy="427634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819192">
                  <a:extLst>
                    <a:ext uri="{9D8B030D-6E8A-4147-A177-3AD203B41FA5}">
                      <a16:colId xmlns:a16="http://schemas.microsoft.com/office/drawing/2014/main" val="210983546"/>
                    </a:ext>
                  </a:extLst>
                </a:gridCol>
                <a:gridCol w="5321560">
                  <a:extLst>
                    <a:ext uri="{9D8B030D-6E8A-4147-A177-3AD203B41FA5}">
                      <a16:colId xmlns:a16="http://schemas.microsoft.com/office/drawing/2014/main" val="401181481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</a:pPr>
                      <a:r>
                        <a:rPr lang="th-TH" sz="280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รายละเอียด</a:t>
                      </a:r>
                      <a:endParaRPr lang="en-US" sz="2800" dirty="0">
                        <a:solidFill>
                          <a:schemeClr val="tx1"/>
                        </a:solidFill>
                        <a:effectLst/>
                        <a:latin typeface="TH Sarabun New" panose="020B0500040200020003" pitchFamily="34" charset="-34"/>
                        <a:ea typeface="Times New Roman" panose="02020603050405020304" pitchFamily="18" charset="0"/>
                        <a:cs typeface="TH Sarabun New" panose="020B0500040200020003" pitchFamily="34" charset="-34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h-TH" sz="280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การคิดภาระงาน</a:t>
                      </a:r>
                      <a:endParaRPr lang="en-US" sz="2800" dirty="0">
                        <a:solidFill>
                          <a:schemeClr val="tx1"/>
                        </a:solidFill>
                        <a:effectLst/>
                        <a:latin typeface="TH Sarabun New" panose="020B0500040200020003" pitchFamily="34" charset="-34"/>
                        <a:ea typeface="Times New Roman" panose="02020603050405020304" pitchFamily="18" charset="0"/>
                        <a:cs typeface="TH Sarabun New" panose="020B0500040200020003" pitchFamily="34" charset="-34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589849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457200" algn="thaiDist">
                        <a:lnSpc>
                          <a:spcPct val="115000"/>
                        </a:lnSpc>
                      </a:pPr>
                      <a:r>
                        <a:rPr lang="th-TH" sz="240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Times New Roman" panose="02020603050405020304" pitchFamily="18" charset="0"/>
                          <a:cs typeface="TH Sarabun New" panose="020B0500040200020003" pitchFamily="34" charset="-34"/>
                        </a:rPr>
                        <a:t>๑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Times New Roman" panose="02020603050405020304" pitchFamily="18" charset="0"/>
                          <a:cs typeface="TH Sarabun New" panose="020B0500040200020003" pitchFamily="34" charset="-34"/>
                        </a:rPr>
                        <a:t>. </a:t>
                      </a:r>
                      <a:r>
                        <a:rPr lang="th-TH" sz="240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Times New Roman" panose="02020603050405020304" pitchFamily="18" charset="0"/>
                          <a:cs typeface="TH Sarabun New" panose="020B0500040200020003" pitchFamily="34" charset="-34"/>
                        </a:rPr>
                        <a:t>อธิการบดี 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H Sarabun New" panose="020B0500040200020003" pitchFamily="34" charset="-34"/>
                        <a:ea typeface="Times New Roman" panose="02020603050405020304" pitchFamily="18" charset="0"/>
                        <a:cs typeface="TH Sarabun New" panose="020B0500040200020003" pitchFamily="34" charset="-34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thaiDi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h-TH" sz="240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Times New Roman" panose="02020603050405020304" pitchFamily="18" charset="0"/>
                          <a:cs typeface="TH Sarabun New" panose="020B0500040200020003" pitchFamily="34" charset="-34"/>
                        </a:rPr>
                        <a:t>๓๕ ชั่วโมงภาระงานต่อสัปดาห์ (ตามวาระดำรงตำแหน่ง) คิดภาระงานตามตำแหน่งสูงสุดที่ได้รับการแต่งตั้ง</a:t>
                      </a:r>
                      <a:endParaRPr lang="en-US" sz="2400">
                        <a:solidFill>
                          <a:schemeClr val="tx1"/>
                        </a:solidFill>
                        <a:effectLst/>
                        <a:latin typeface="TH Sarabun New" panose="020B0500040200020003" pitchFamily="34" charset="-34"/>
                        <a:ea typeface="Times New Roman" panose="02020603050405020304" pitchFamily="18" charset="0"/>
                        <a:cs typeface="TH Sarabun New" panose="020B0500040200020003" pitchFamily="34" charset="-34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159755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457200" algn="thaiDist">
                        <a:lnSpc>
                          <a:spcPct val="115000"/>
                        </a:lnSpc>
                      </a:pPr>
                      <a:r>
                        <a:rPr lang="th-TH" sz="240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Times New Roman" panose="02020603050405020304" pitchFamily="18" charset="0"/>
                          <a:cs typeface="TH Sarabun New" panose="020B0500040200020003" pitchFamily="34" charset="-34"/>
                        </a:rPr>
                        <a:t>๒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Times New Roman" panose="02020603050405020304" pitchFamily="18" charset="0"/>
                          <a:cs typeface="TH Sarabun New" panose="020B0500040200020003" pitchFamily="34" charset="-34"/>
                        </a:rPr>
                        <a:t>. </a:t>
                      </a:r>
                      <a:r>
                        <a:rPr lang="th-TH" sz="240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Times New Roman" panose="02020603050405020304" pitchFamily="18" charset="0"/>
                          <a:cs typeface="TH Sarabun New" panose="020B0500040200020003" pitchFamily="34" charset="-34"/>
                        </a:rPr>
                        <a:t>รองอธิการบดี/ผู้ช่วยอธิการบดี/คณบดี/ผู้อำนวยการสำนัก 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H Sarabun New" panose="020B0500040200020003" pitchFamily="34" charset="-34"/>
                        <a:ea typeface="Times New Roman" panose="02020603050405020304" pitchFamily="18" charset="0"/>
                        <a:cs typeface="TH Sarabun New" panose="020B0500040200020003" pitchFamily="34" charset="-34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thaiDi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h-TH" sz="240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Times New Roman" panose="02020603050405020304" pitchFamily="18" charset="0"/>
                          <a:cs typeface="TH Sarabun New" panose="020B0500040200020003" pitchFamily="34" charset="-34"/>
                        </a:rPr>
                        <a:t>๒๕ ชั่วโมงภาระงานต่อสัปดาห์ (ตามวาระดำรงตำแหน่ง) คิดภาระงานตามตำแหน่งสูงสุดที่ได้รับการแต่งตั้ง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H Sarabun New" panose="020B0500040200020003" pitchFamily="34" charset="-34"/>
                        <a:ea typeface="Times New Roman" panose="02020603050405020304" pitchFamily="18" charset="0"/>
                        <a:cs typeface="TH Sarabun New" panose="020B0500040200020003" pitchFamily="34" charset="-34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171243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457200" algn="thaiDist">
                        <a:lnSpc>
                          <a:spcPct val="115000"/>
                        </a:lnSpc>
                      </a:pPr>
                      <a:r>
                        <a:rPr lang="th-TH" sz="240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Times New Roman" panose="02020603050405020304" pitchFamily="18" charset="0"/>
                          <a:cs typeface="TH Sarabun New" panose="020B0500040200020003" pitchFamily="34" charset="-34"/>
                        </a:rPr>
                        <a:t>๓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Times New Roman" panose="02020603050405020304" pitchFamily="18" charset="0"/>
                          <a:cs typeface="TH Sarabun New" panose="020B0500040200020003" pitchFamily="34" charset="-34"/>
                        </a:rPr>
                        <a:t>. </a:t>
                      </a:r>
                      <a:r>
                        <a:rPr lang="th-TH" sz="240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Times New Roman" panose="02020603050405020304" pitchFamily="18" charset="0"/>
                          <a:cs typeface="TH Sarabun New" panose="020B0500040200020003" pitchFamily="34" charset="-34"/>
                        </a:rPr>
                        <a:t>รองคณบดี/หัวหน้าศูนย์หรือเทียบเท่า/หัวหน้าสาขาวิชา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H Sarabun New" panose="020B0500040200020003" pitchFamily="34" charset="-34"/>
                        <a:ea typeface="Times New Roman" panose="02020603050405020304" pitchFamily="18" charset="0"/>
                        <a:cs typeface="TH Sarabun New" panose="020B0500040200020003" pitchFamily="34" charset="-34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thaiDi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h-TH" sz="240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Times New Roman" panose="02020603050405020304" pitchFamily="18" charset="0"/>
                          <a:cs typeface="TH Sarabun New" panose="020B0500040200020003" pitchFamily="34" charset="-34"/>
                        </a:rPr>
                        <a:t>๑๐ ชั่วโมงภาระงานต่อสัปดาห์ (ตามวาระดำรงตำแหน่ง) คิดภาระงานตามตำแหน่งสูงสุดที่ได้รับการแต่งตั้ง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H Sarabun New" panose="020B0500040200020003" pitchFamily="34" charset="-34"/>
                        <a:ea typeface="Times New Roman" panose="02020603050405020304" pitchFamily="18" charset="0"/>
                        <a:cs typeface="TH Sarabun New" panose="020B0500040200020003" pitchFamily="34" charset="-34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067422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457200" algn="thaiDi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h-TH" sz="240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Times New Roman" panose="02020603050405020304" pitchFamily="18" charset="0"/>
                          <a:cs typeface="TH Sarabun New" panose="020B0500040200020003" pitchFamily="34" charset="-34"/>
                        </a:rPr>
                        <a:t>๔. งานบริหารหลักสูตร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H Sarabun New" panose="020B0500040200020003" pitchFamily="34" charset="-34"/>
                        <a:ea typeface="Times New Roman" panose="02020603050405020304" pitchFamily="18" charset="0"/>
                        <a:cs typeface="TH Sarabun New" panose="020B0500040200020003" pitchFamily="34" charset="-34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Times New Roman" panose="02020603050405020304" pitchFamily="18" charset="0"/>
                          <a:cs typeface="TH Sarabun New" panose="020B0500040200020003" pitchFamily="34" charset="-34"/>
                        </a:rPr>
                        <a:t>              - </a:t>
                      </a:r>
                      <a:r>
                        <a:rPr lang="th-TH" sz="240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Times New Roman" panose="02020603050405020304" pitchFamily="18" charset="0"/>
                          <a:cs typeface="TH Sarabun New" panose="020B0500040200020003" pitchFamily="34" charset="-34"/>
                        </a:rPr>
                        <a:t>ประธานหลักสูตร/เลขานุการ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H Sarabun New" panose="020B0500040200020003" pitchFamily="34" charset="-34"/>
                        <a:ea typeface="Times New Roman" panose="02020603050405020304" pitchFamily="18" charset="0"/>
                        <a:cs typeface="TH Sarabun New" panose="020B0500040200020003" pitchFamily="34" charset="-34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Times New Roman" panose="02020603050405020304" pitchFamily="18" charset="0"/>
                          <a:cs typeface="TH Sarabun New" panose="020B0500040200020003" pitchFamily="34" charset="-34"/>
                        </a:rPr>
                        <a:t>             - </a:t>
                      </a:r>
                      <a:r>
                        <a:rPr lang="th-TH" sz="240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Times New Roman" panose="02020603050405020304" pitchFamily="18" charset="0"/>
                          <a:cs typeface="TH Sarabun New" panose="020B0500040200020003" pitchFamily="34" charset="-34"/>
                        </a:rPr>
                        <a:t>รองประธานหลักสูตร/กรรมการหลักสูตร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H Sarabun New" panose="020B0500040200020003" pitchFamily="34" charset="-34"/>
                        <a:ea typeface="Times New Roman" panose="02020603050405020304" pitchFamily="18" charset="0"/>
                        <a:cs typeface="TH Sarabun New" panose="020B0500040200020003" pitchFamily="34" charset="-34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thaiDist">
                        <a:lnSpc>
                          <a:spcPct val="115000"/>
                        </a:lnSpc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Times New Roman" panose="02020603050405020304" pitchFamily="18" charset="0"/>
                          <a:cs typeface="TH Sarabun New" panose="020B0500040200020003" pitchFamily="34" charset="-34"/>
                        </a:rPr>
                        <a:t> </a:t>
                      </a:r>
                    </a:p>
                    <a:p>
                      <a:pPr marL="457200" algn="thaiDist">
                        <a:lnSpc>
                          <a:spcPct val="115000"/>
                        </a:lnSpc>
                      </a:pPr>
                      <a:r>
                        <a:rPr lang="th-TH" sz="240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Times New Roman" panose="02020603050405020304" pitchFamily="18" charset="0"/>
                          <a:cs typeface="TH Sarabun New" panose="020B0500040200020003" pitchFamily="34" charset="-34"/>
                        </a:rPr>
                        <a:t>คิดภาระงานตามชั่วโมงที่ปฏิบัติจริง 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Times New Roman" panose="02020603050405020304" pitchFamily="18" charset="0"/>
                          <a:cs typeface="TH Sarabun New" panose="020B0500040200020003" pitchFamily="34" charset="-34"/>
                        </a:rPr>
                        <a:t>x </a:t>
                      </a:r>
                      <a:r>
                        <a:rPr lang="th-TH" sz="240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Times New Roman" panose="02020603050405020304" pitchFamily="18" charset="0"/>
                          <a:cs typeface="TH Sarabun New" panose="020B0500040200020003" pitchFamily="34" charset="-34"/>
                        </a:rPr>
                        <a:t>๒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H Sarabun New" panose="020B0500040200020003" pitchFamily="34" charset="-34"/>
                        <a:ea typeface="Times New Roman" panose="02020603050405020304" pitchFamily="18" charset="0"/>
                        <a:cs typeface="TH Sarabun New" panose="020B0500040200020003" pitchFamily="34" charset="-34"/>
                      </a:endParaRPr>
                    </a:p>
                    <a:p>
                      <a:pPr marL="457200" algn="thaiDi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h-TH" sz="240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Times New Roman" panose="02020603050405020304" pitchFamily="18" charset="0"/>
                          <a:cs typeface="TH Sarabun New" panose="020B0500040200020003" pitchFamily="34" charset="-34"/>
                        </a:rPr>
                        <a:t>คิดภาระงานตามชั่วโมงที่ปฏิบัติจริง 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H Sarabun New" panose="020B0500040200020003" pitchFamily="34" charset="-34"/>
                        <a:ea typeface="Times New Roman" panose="02020603050405020304" pitchFamily="18" charset="0"/>
                        <a:cs typeface="TH Sarabun New" panose="020B0500040200020003" pitchFamily="34" charset="-34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8357936"/>
                  </a:ext>
                </a:extLst>
              </a:tr>
            </a:tbl>
          </a:graphicData>
        </a:graphic>
      </p:graphicFrame>
      <p:sp>
        <p:nvSpPr>
          <p:cNvPr id="4" name="สี่เหลี่ยมผืนผ้า: มุมมน 3">
            <a:extLst>
              <a:ext uri="{FF2B5EF4-FFF2-40B4-BE49-F238E27FC236}">
                <a16:creationId xmlns:a16="http://schemas.microsoft.com/office/drawing/2014/main" id="{BCD49B90-B5E9-A617-76B5-72A4F245B55C}"/>
              </a:ext>
            </a:extLst>
          </p:cNvPr>
          <p:cNvSpPr/>
          <p:nvPr/>
        </p:nvSpPr>
        <p:spPr>
          <a:xfrm>
            <a:off x="525624" y="403804"/>
            <a:ext cx="5675586" cy="725213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sz="3600" b="1" dirty="0">
                <a:solidFill>
                  <a:schemeClr val="tx1"/>
                </a:solidFill>
                <a:ea typeface="Times New Roman" panose="02020603050405020304" pitchFamily="18" charset="0"/>
                <a:cs typeface="TH SarabunPSK" panose="020B0500040200020003" pitchFamily="34" charset="-34"/>
              </a:rPr>
              <a:t>5</a:t>
            </a:r>
            <a:r>
              <a:rPr lang="th-TH" sz="3600" b="1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H SarabunPSK" panose="020B0500040200020003" pitchFamily="34" charset="-34"/>
              </a:rPr>
              <a:t>.  </a:t>
            </a:r>
            <a:r>
              <a:rPr lang="th-TH" sz="36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H SarabunPSK" panose="020B0500040200020003" pitchFamily="34" charset="-34"/>
              </a:rPr>
              <a:t>ภาระงานบริหาร</a:t>
            </a:r>
            <a:endParaRPr lang="th-TH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345769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alphaModFix amt="48000"/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ตาราง 5">
            <a:extLst>
              <a:ext uri="{FF2B5EF4-FFF2-40B4-BE49-F238E27FC236}">
                <a16:creationId xmlns:a16="http://schemas.microsoft.com/office/drawing/2014/main" id="{D550732A-188B-E6E5-A93F-7FD8361EE54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3255208"/>
              </p:ext>
            </p:extLst>
          </p:nvPr>
        </p:nvGraphicFramePr>
        <p:xfrm>
          <a:off x="525624" y="1394422"/>
          <a:ext cx="11140752" cy="44907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819192">
                  <a:extLst>
                    <a:ext uri="{9D8B030D-6E8A-4147-A177-3AD203B41FA5}">
                      <a16:colId xmlns:a16="http://schemas.microsoft.com/office/drawing/2014/main" val="210983546"/>
                    </a:ext>
                  </a:extLst>
                </a:gridCol>
                <a:gridCol w="5321560">
                  <a:extLst>
                    <a:ext uri="{9D8B030D-6E8A-4147-A177-3AD203B41FA5}">
                      <a16:colId xmlns:a16="http://schemas.microsoft.com/office/drawing/2014/main" val="401181481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</a:pPr>
                      <a:r>
                        <a:rPr lang="th-TH" sz="280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รายละเอียด</a:t>
                      </a:r>
                      <a:endParaRPr lang="en-US" sz="2800" dirty="0">
                        <a:solidFill>
                          <a:schemeClr val="tx1"/>
                        </a:solidFill>
                        <a:effectLst/>
                        <a:latin typeface="TH Sarabun New" panose="020B0500040200020003" pitchFamily="34" charset="-34"/>
                        <a:ea typeface="Times New Roman" panose="02020603050405020304" pitchFamily="18" charset="0"/>
                        <a:cs typeface="TH Sarabun New" panose="020B0500040200020003" pitchFamily="34" charset="-34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h-TH" sz="280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การคิดภาระงาน</a:t>
                      </a:r>
                      <a:endParaRPr lang="en-US" sz="2800" dirty="0">
                        <a:solidFill>
                          <a:schemeClr val="tx1"/>
                        </a:solidFill>
                        <a:effectLst/>
                        <a:latin typeface="TH Sarabun New" panose="020B0500040200020003" pitchFamily="34" charset="-34"/>
                        <a:ea typeface="Times New Roman" panose="02020603050405020304" pitchFamily="18" charset="0"/>
                        <a:cs typeface="TH Sarabun New" panose="020B0500040200020003" pitchFamily="34" charset="-34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589849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h-TH" sz="240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Times New Roman" panose="02020603050405020304" pitchFamily="18" charset="0"/>
                          <a:cs typeface="TH Sarabun New" panose="020B0500040200020003" pitchFamily="34" charset="-34"/>
                        </a:rPr>
                        <a:t>๑. คณะกรรมการซึ่งแต่งตั้งโดยมหาวิทยาลัยหรือคณะวิชาหรือหน่วยงานภายนอกมหาวิทยาลัย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H Sarabun New" panose="020B0500040200020003" pitchFamily="34" charset="-34"/>
                        <a:ea typeface="Times New Roman" panose="02020603050405020304" pitchFamily="18" charset="0"/>
                        <a:cs typeface="TH Sarabun New" panose="020B0500040200020003" pitchFamily="34" charset="-34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Times New Roman" panose="02020603050405020304" pitchFamily="18" charset="0"/>
                          <a:cs typeface="TH Sarabun New" panose="020B0500040200020003" pitchFamily="34" charset="-34"/>
                        </a:rPr>
                        <a:t>          - </a:t>
                      </a:r>
                      <a:r>
                        <a:rPr lang="th-TH" sz="240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Times New Roman" panose="02020603050405020304" pitchFamily="18" charset="0"/>
                          <a:cs typeface="TH Sarabun New" panose="020B0500040200020003" pitchFamily="34" charset="-34"/>
                        </a:rPr>
                        <a:t>ประธาน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Times New Roman" panose="02020603050405020304" pitchFamily="18" charset="0"/>
                          <a:cs typeface="TH Sarabun New" panose="020B0500040200020003" pitchFamily="34" charset="-34"/>
                        </a:rPr>
                        <a:t>/</a:t>
                      </a:r>
                      <a:r>
                        <a:rPr lang="th-TH" sz="240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Times New Roman" panose="02020603050405020304" pitchFamily="18" charset="0"/>
                          <a:cs typeface="TH Sarabun New" panose="020B0500040200020003" pitchFamily="34" charset="-34"/>
                        </a:rPr>
                        <a:t>เลขานุการ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H Sarabun New" panose="020B0500040200020003" pitchFamily="34" charset="-34"/>
                        <a:ea typeface="Times New Roman" panose="02020603050405020304" pitchFamily="18" charset="0"/>
                        <a:cs typeface="TH Sarabun New" panose="020B0500040200020003" pitchFamily="34" charset="-34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Times New Roman" panose="02020603050405020304" pitchFamily="18" charset="0"/>
                          <a:cs typeface="TH Sarabun New" panose="020B0500040200020003" pitchFamily="34" charset="-34"/>
                        </a:rPr>
                        <a:t>          - </a:t>
                      </a:r>
                      <a:r>
                        <a:rPr lang="th-TH" sz="240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Times New Roman" panose="02020603050405020304" pitchFamily="18" charset="0"/>
                          <a:cs typeface="TH Sarabun New" panose="020B0500040200020003" pitchFamily="34" charset="-34"/>
                        </a:rPr>
                        <a:t>รองประธาน/กรรมการ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H Sarabun New" panose="020B0500040200020003" pitchFamily="34" charset="-34"/>
                        <a:ea typeface="Times New Roman" panose="02020603050405020304" pitchFamily="18" charset="0"/>
                        <a:cs typeface="TH Sarabun New" panose="020B0500040200020003" pitchFamily="34" charset="-34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Times New Roman" panose="02020603050405020304" pitchFamily="18" charset="0"/>
                          <a:cs typeface="TH Sarabun New" panose="020B0500040200020003" pitchFamily="34" charset="-34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Times New Roman" panose="02020603050405020304" pitchFamily="18" charset="0"/>
                          <a:cs typeface="TH Sarabun New" panose="020B0500040200020003" pitchFamily="34" charset="-34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h-TH" sz="240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Times New Roman" panose="02020603050405020304" pitchFamily="18" charset="0"/>
                          <a:cs typeface="TH Sarabun New" panose="020B0500040200020003" pitchFamily="34" charset="-34"/>
                        </a:rPr>
                        <a:t>คิดภาระงานตามชั่วโมงที่ปฏิบัติจริง 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Times New Roman" panose="02020603050405020304" pitchFamily="18" charset="0"/>
                          <a:cs typeface="TH Sarabun New" panose="020B0500040200020003" pitchFamily="34" charset="-34"/>
                        </a:rPr>
                        <a:t>x </a:t>
                      </a:r>
                      <a:r>
                        <a:rPr lang="th-TH" sz="240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Times New Roman" panose="02020603050405020304" pitchFamily="18" charset="0"/>
                          <a:cs typeface="TH Sarabun New" panose="020B0500040200020003" pitchFamily="34" charset="-34"/>
                        </a:rPr>
                        <a:t>๒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H Sarabun New" panose="020B0500040200020003" pitchFamily="34" charset="-34"/>
                        <a:ea typeface="Times New Roman" panose="02020603050405020304" pitchFamily="18" charset="0"/>
                        <a:cs typeface="TH Sarabun New" panose="020B0500040200020003" pitchFamily="34" charset="-34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h-TH" sz="240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Times New Roman" panose="02020603050405020304" pitchFamily="18" charset="0"/>
                          <a:cs typeface="TH Sarabun New" panose="020B0500040200020003" pitchFamily="34" charset="-34"/>
                        </a:rPr>
                        <a:t>คิดภาระงานตามชั่วโมงที่ปฏิบัติจริง 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H Sarabun New" panose="020B0500040200020003" pitchFamily="34" charset="-34"/>
                        <a:ea typeface="Times New Roman" panose="02020603050405020304" pitchFamily="18" charset="0"/>
                        <a:cs typeface="TH Sarabun New" panose="020B0500040200020003" pitchFamily="34" charset="-34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159755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h-TH" sz="240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Times New Roman" panose="02020603050405020304" pitchFamily="18" charset="0"/>
                          <a:cs typeface="TH Sarabun New" panose="020B0500040200020003" pitchFamily="34" charset="-34"/>
                        </a:rPr>
                        <a:t>๒. เป็นกรรมการอื่นนอกเหนือจากที่ระบุข้างต้น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H Sarabun New" panose="020B0500040200020003" pitchFamily="34" charset="-34"/>
                        <a:ea typeface="Times New Roman" panose="02020603050405020304" pitchFamily="18" charset="0"/>
                        <a:cs typeface="TH Sarabun New" panose="020B0500040200020003" pitchFamily="34" charset="-34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h-TH" sz="240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Times New Roman" panose="02020603050405020304" pitchFamily="18" charset="0"/>
                          <a:cs typeface="TH Sarabun New" panose="020B0500040200020003" pitchFamily="34" charset="-34"/>
                        </a:rPr>
                        <a:t>         - ประธาน/เลขานุการ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H Sarabun New" panose="020B0500040200020003" pitchFamily="34" charset="-34"/>
                        <a:ea typeface="Times New Roman" panose="02020603050405020304" pitchFamily="18" charset="0"/>
                        <a:cs typeface="TH Sarabun New" panose="020B0500040200020003" pitchFamily="34" charset="-34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h-TH" sz="240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Times New Roman" panose="02020603050405020304" pitchFamily="18" charset="0"/>
                          <a:cs typeface="TH Sarabun New" panose="020B0500040200020003" pitchFamily="34" charset="-34"/>
                        </a:rPr>
                        <a:t>        - รองประธาน/กรรมการ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H Sarabun New" panose="020B0500040200020003" pitchFamily="34" charset="-34"/>
                        <a:ea typeface="Times New Roman" panose="02020603050405020304" pitchFamily="18" charset="0"/>
                        <a:cs typeface="TH Sarabun New" panose="020B0500040200020003" pitchFamily="34" charset="-34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Times New Roman" panose="02020603050405020304" pitchFamily="18" charset="0"/>
                          <a:cs typeface="TH Sarabun New" panose="020B0500040200020003" pitchFamily="34" charset="-34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h-TH" sz="240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Times New Roman" panose="02020603050405020304" pitchFamily="18" charset="0"/>
                          <a:cs typeface="TH Sarabun New" panose="020B0500040200020003" pitchFamily="34" charset="-34"/>
                        </a:rPr>
                        <a:t>คิดภาระงานตามชั่วโมงที่ปฏิบัติจริง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Times New Roman" panose="02020603050405020304" pitchFamily="18" charset="0"/>
                          <a:cs typeface="TH Sarabun New" panose="020B0500040200020003" pitchFamily="34" charset="-34"/>
                        </a:rPr>
                        <a:t> x </a:t>
                      </a:r>
                      <a:r>
                        <a:rPr lang="th-TH" sz="240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Times New Roman" panose="02020603050405020304" pitchFamily="18" charset="0"/>
                          <a:cs typeface="TH Sarabun New" panose="020B0500040200020003" pitchFamily="34" charset="-34"/>
                        </a:rPr>
                        <a:t>๒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H Sarabun New" panose="020B0500040200020003" pitchFamily="34" charset="-34"/>
                        <a:ea typeface="Times New Roman" panose="02020603050405020304" pitchFamily="18" charset="0"/>
                        <a:cs typeface="TH Sarabun New" panose="020B0500040200020003" pitchFamily="34" charset="-34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h-TH" sz="240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Times New Roman" panose="02020603050405020304" pitchFamily="18" charset="0"/>
                          <a:cs typeface="TH Sarabun New" panose="020B0500040200020003" pitchFamily="34" charset="-34"/>
                        </a:rPr>
                        <a:t>คิดภาระงานตามชั่วโมงที่ปฏิบัติจริง 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H Sarabun New" panose="020B0500040200020003" pitchFamily="34" charset="-34"/>
                        <a:ea typeface="Times New Roman" panose="02020603050405020304" pitchFamily="18" charset="0"/>
                        <a:cs typeface="TH Sarabun New" panose="020B0500040200020003" pitchFamily="34" charset="-34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171243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h-TH" sz="240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Times New Roman" panose="02020603050405020304" pitchFamily="18" charset="0"/>
                          <a:cs typeface="TH Sarabun New" panose="020B0500040200020003" pitchFamily="34" charset="-34"/>
                        </a:rPr>
                        <a:t>๓. ภาระงานอื่นๆ เช่น ดูแลนักศึกษา เข้าประกวดการแข่งขัน เป็นต้น</a:t>
                      </a:r>
                      <a:endParaRPr lang="en-US" sz="2400">
                        <a:solidFill>
                          <a:schemeClr val="tx1"/>
                        </a:solidFill>
                        <a:effectLst/>
                        <a:latin typeface="TH Sarabun New" panose="020B0500040200020003" pitchFamily="34" charset="-34"/>
                        <a:ea typeface="Times New Roman" panose="02020603050405020304" pitchFamily="18" charset="0"/>
                        <a:cs typeface="TH Sarabun New" panose="020B0500040200020003" pitchFamily="34" charset="-34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h-TH" sz="240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ea typeface="Times New Roman" panose="02020603050405020304" pitchFamily="18" charset="0"/>
                          <a:cs typeface="TH Sarabun New" panose="020B0500040200020003" pitchFamily="34" charset="-34"/>
                        </a:rPr>
                        <a:t>คิดภาระงานตามชั่วโมงที่ปฏิบัติจริง 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H Sarabun New" panose="020B0500040200020003" pitchFamily="34" charset="-34"/>
                        <a:ea typeface="Times New Roman" panose="02020603050405020304" pitchFamily="18" charset="0"/>
                        <a:cs typeface="TH Sarabun New" panose="020B0500040200020003" pitchFamily="34" charset="-34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0674228"/>
                  </a:ext>
                </a:extLst>
              </a:tr>
            </a:tbl>
          </a:graphicData>
        </a:graphic>
      </p:graphicFrame>
      <p:sp>
        <p:nvSpPr>
          <p:cNvPr id="2" name="สี่เหลี่ยมผืนผ้า: มุมมน 1">
            <a:extLst>
              <a:ext uri="{FF2B5EF4-FFF2-40B4-BE49-F238E27FC236}">
                <a16:creationId xmlns:a16="http://schemas.microsoft.com/office/drawing/2014/main" id="{9F307CAD-5D7B-26FA-FF21-154A97D4C507}"/>
              </a:ext>
            </a:extLst>
          </p:cNvPr>
          <p:cNvSpPr/>
          <p:nvPr/>
        </p:nvSpPr>
        <p:spPr>
          <a:xfrm>
            <a:off x="729558" y="465405"/>
            <a:ext cx="5675586" cy="725213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sz="3600" b="1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H SarabunPSK" panose="020B0500040200020003" pitchFamily="34" charset="-34"/>
              </a:rPr>
              <a:t>6.  ภาระงานอื่นๆ</a:t>
            </a:r>
            <a:endParaRPr lang="th-TH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571881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alphaModFix amt="48000"/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กล่องข้อความ 5">
            <a:extLst>
              <a:ext uri="{FF2B5EF4-FFF2-40B4-BE49-F238E27FC236}">
                <a16:creationId xmlns:a16="http://schemas.microsoft.com/office/drawing/2014/main" id="{133A70D9-5FA0-70A5-DBCF-CA5775E42343}"/>
              </a:ext>
            </a:extLst>
          </p:cNvPr>
          <p:cNvSpPr txBox="1"/>
          <p:nvPr/>
        </p:nvSpPr>
        <p:spPr>
          <a:xfrm>
            <a:off x="1240219" y="2251697"/>
            <a:ext cx="9911255" cy="286232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th-TH" sz="36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1. ความกระตือรือร้นในการทำงาน</a:t>
            </a:r>
          </a:p>
          <a:p>
            <a:r>
              <a:rPr lang="th-TH" sz="36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2. การอุทิศเวลาให้กับการทำงานอย่างเต็มความสามารถ</a:t>
            </a:r>
          </a:p>
          <a:p>
            <a:r>
              <a:rPr lang="th-TH" sz="36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3. สามารถแก้ไขปัญหาและตัดสินใจได้อย่างถูกต้องทันเหตุการณ์</a:t>
            </a:r>
          </a:p>
          <a:p>
            <a:r>
              <a:rPr lang="th-TH" sz="36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4. ทำงานที่ได้รับมอบหมายสำเร็จภายในระยะเวลาที่กำหนด</a:t>
            </a:r>
          </a:p>
          <a:p>
            <a:r>
              <a:rPr lang="th-TH" sz="36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5. มีความคิดสร้างสรรค์ในการทำงานและปรับปรุงแก้ไข</a:t>
            </a:r>
          </a:p>
        </p:txBody>
      </p:sp>
      <p:sp>
        <p:nvSpPr>
          <p:cNvPr id="8" name="กล่องข้อความ 7">
            <a:extLst>
              <a:ext uri="{FF2B5EF4-FFF2-40B4-BE49-F238E27FC236}">
                <a16:creationId xmlns:a16="http://schemas.microsoft.com/office/drawing/2014/main" id="{17C84EF7-24C4-F65E-C86B-E1269172AC1B}"/>
              </a:ext>
            </a:extLst>
          </p:cNvPr>
          <p:cNvSpPr txBox="1"/>
          <p:nvPr/>
        </p:nvSpPr>
        <p:spPr>
          <a:xfrm>
            <a:off x="966951" y="734988"/>
            <a:ext cx="10710041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th-TH" sz="4000" b="1" dirty="0"/>
              <a:t>ประเมินพฤติกรรมการปฏิบัติงาน โดยผู้บังคับบัญชา</a:t>
            </a:r>
          </a:p>
          <a:p>
            <a:r>
              <a:rPr lang="th-TH" sz="3200" dirty="0"/>
              <a:t>ระดับคะแนนการประเมิน ได้แก่   5 ดีมาก   4 ดี   3 พอใช้    2 ปรับปรุง   1 ควรปรับปรุง</a:t>
            </a:r>
          </a:p>
        </p:txBody>
      </p:sp>
    </p:spTree>
    <p:extLst>
      <p:ext uri="{BB962C8B-B14F-4D97-AF65-F5344CB8AC3E}">
        <p14:creationId xmlns:p14="http://schemas.microsoft.com/office/powerpoint/2010/main" val="399058061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alphaModFix amt="48000"/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ม.วงษ์ชวลิตกุล เคลียร์ชัดปัญหาภายใน ย้ำ! ไม่ปล่อยผ่าน แม้ใช้นามสกุล 'วงษ์ชวลิตกุล'  ก็ตาม ประกาศ! พร้อมก้าวสู่ ม.เอกชน อันดับต้นอีสาน | Koratway by  นสพ.โคราชการค้า">
            <a:extLst>
              <a:ext uri="{FF2B5EF4-FFF2-40B4-BE49-F238E27FC236}">
                <a16:creationId xmlns:a16="http://schemas.microsoft.com/office/drawing/2014/main" id="{0784C35C-CC7C-AA15-D7EF-BD46D93EBB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307" b="16307"/>
          <a:stretch>
            <a:fillRect/>
          </a:stretch>
        </p:blipFill>
        <p:spPr bwMode="auto">
          <a:xfrm>
            <a:off x="0" y="-1"/>
            <a:ext cx="12188952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ชื่อเรื่อง 3">
            <a:extLst>
              <a:ext uri="{FF2B5EF4-FFF2-40B4-BE49-F238E27FC236}">
                <a16:creationId xmlns:a16="http://schemas.microsoft.com/office/drawing/2014/main" id="{9B1892DF-BBAF-1C48-B876-57F6034D47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  <a:gradFill>
            <a:gsLst>
              <a:gs pos="0">
                <a:schemeClr val="accent1">
                  <a:tint val="83000"/>
                  <a:satMod val="100000"/>
                  <a:lumMod val="100000"/>
                </a:schemeClr>
              </a:gs>
              <a:gs pos="100000">
                <a:schemeClr val="accent1">
                  <a:tint val="61000"/>
                  <a:satMod val="150000"/>
                  <a:lumMod val="100000"/>
                </a:schemeClr>
              </a:gs>
            </a:gsLst>
            <a:path path="circle">
              <a:fillToRect l="100000" t="100000" r="100000" b="100000"/>
            </a:path>
          </a:gradFill>
        </p:spPr>
        <p:txBody>
          <a:bodyPr>
            <a:normAutofit/>
          </a:bodyPr>
          <a:lstStyle/>
          <a:p>
            <a:pPr algn="ctr"/>
            <a:r>
              <a:rPr lang="en-US" sz="6600" dirty="0"/>
              <a:t>The End</a:t>
            </a:r>
            <a:endParaRPr lang="th-TH" sz="6600" dirty="0"/>
          </a:p>
        </p:txBody>
      </p:sp>
      <p:sp>
        <p:nvSpPr>
          <p:cNvPr id="6" name="ตัวแทนเนื้อหา 4">
            <a:extLst>
              <a:ext uri="{FF2B5EF4-FFF2-40B4-BE49-F238E27FC236}">
                <a16:creationId xmlns:a16="http://schemas.microsoft.com/office/drawing/2014/main" id="{DA85E8B5-5EAF-B53B-C05A-A42D2AF66E47}"/>
              </a:ext>
            </a:extLst>
          </p:cNvPr>
          <p:cNvSpPr txBox="1">
            <a:spLocks/>
          </p:cNvSpPr>
          <p:nvPr/>
        </p:nvSpPr>
        <p:spPr>
          <a:xfrm>
            <a:off x="9083936" y="4960138"/>
            <a:ext cx="2179320" cy="1463040"/>
          </a:xfrm>
          <a:prstGeom prst="rect">
            <a:avLst/>
          </a:prstGeom>
          <a:gradFill>
            <a:gsLst>
              <a:gs pos="25000">
                <a:schemeClr val="accent1">
                  <a:tint val="83000"/>
                  <a:satMod val="100000"/>
                  <a:lumMod val="100000"/>
                </a:schemeClr>
              </a:gs>
              <a:gs pos="100000">
                <a:schemeClr val="accent1">
                  <a:tint val="61000"/>
                  <a:satMod val="150000"/>
                  <a:lumMod val="100000"/>
                </a:schemeClr>
              </a:gs>
            </a:gsLst>
            <a:path path="circle">
              <a:fillToRect l="100000" t="100000" r="100000" b="100000"/>
            </a:path>
          </a:gradFill>
        </p:spPr>
        <p:txBody>
          <a:bodyPr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Font typeface="Tw Cen MT" panose="020B0602020104020603" pitchFamily="34" charset="0"/>
              <a:buNone/>
            </a:pPr>
            <a:r>
              <a:rPr lang="en-US" sz="5400"/>
              <a:t>Q &amp; A</a:t>
            </a:r>
            <a:endParaRPr lang="th-TH" sz="5400" dirty="0"/>
          </a:p>
        </p:txBody>
      </p:sp>
    </p:spTree>
    <p:extLst>
      <p:ext uri="{BB962C8B-B14F-4D97-AF65-F5344CB8AC3E}">
        <p14:creationId xmlns:p14="http://schemas.microsoft.com/office/powerpoint/2010/main" val="11636665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กล่องข้อความ 4">
            <a:extLst>
              <a:ext uri="{FF2B5EF4-FFF2-40B4-BE49-F238E27FC236}">
                <a16:creationId xmlns:a16="http://schemas.microsoft.com/office/drawing/2014/main" id="{76CF4873-ED97-E38B-D210-389890A74106}"/>
              </a:ext>
            </a:extLst>
          </p:cNvPr>
          <p:cNvSpPr txBox="1"/>
          <p:nvPr/>
        </p:nvSpPr>
        <p:spPr>
          <a:xfrm>
            <a:off x="1395800" y="1991983"/>
            <a:ext cx="10009997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thaiDist"/>
            <a:r>
              <a:rPr lang="th-TH" sz="4000" b="1" dirty="0"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ภาระงาน หมายถึง ภาระงานสอน งานวิจัยและผลงานทางวิชาการใน </a:t>
            </a:r>
          </a:p>
          <a:p>
            <a:pPr algn="thaiDist"/>
            <a:r>
              <a:rPr lang="th-TH" sz="4000" b="1" dirty="0"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                       ลักษณะอื่น งานบริการทางวิชาการ งานทำนุบำรุง </a:t>
            </a:r>
          </a:p>
          <a:p>
            <a:pPr algn="thaiDist"/>
            <a:r>
              <a:rPr lang="th-TH" sz="4000" b="1" dirty="0"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                       </a:t>
            </a:r>
            <a:r>
              <a:rPr lang="th-TH" sz="4000" b="1" dirty="0" err="1"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ศิลป</a:t>
            </a:r>
            <a:r>
              <a:rPr lang="th-TH" sz="4000" b="1" dirty="0"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วัฒนธรรม หรืองานอื่นใดที่เกี่ยวข้องกับหน้าที่ </a:t>
            </a:r>
          </a:p>
          <a:p>
            <a:pPr algn="thaiDist"/>
            <a:r>
              <a:rPr lang="th-TH" sz="4000" b="1" dirty="0"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                       ตามที่มหาวิทยาลัยมอบหมาย</a:t>
            </a:r>
            <a:r>
              <a:rPr lang="th-TH" b="1" dirty="0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	</a:t>
            </a:r>
            <a:endParaRPr lang="en-US" dirty="0">
              <a:effectLst/>
              <a:latin typeface="TH Sarabun New" panose="020B0500040200020003" pitchFamily="34" charset="-34"/>
              <a:ea typeface="Times New Roman" panose="02020603050405020304" pitchFamily="18" charset="0"/>
              <a:cs typeface="TH Sarabun New" panose="020B0500040200020003" pitchFamily="34" charset="-34"/>
            </a:endParaRPr>
          </a:p>
        </p:txBody>
      </p:sp>
      <p:sp>
        <p:nvSpPr>
          <p:cNvPr id="8" name="สี่เหลี่ยมผืนผ้า: มุมมน 7">
            <a:extLst>
              <a:ext uri="{FF2B5EF4-FFF2-40B4-BE49-F238E27FC236}">
                <a16:creationId xmlns:a16="http://schemas.microsoft.com/office/drawing/2014/main" id="{5B26D6DD-60B1-09C3-E467-226E3F488399}"/>
              </a:ext>
            </a:extLst>
          </p:cNvPr>
          <p:cNvSpPr/>
          <p:nvPr/>
        </p:nvSpPr>
        <p:spPr>
          <a:xfrm>
            <a:off x="2242456" y="741755"/>
            <a:ext cx="7707088" cy="763534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4400" b="1" dirty="0">
              <a:solidFill>
                <a:schemeClr val="tx1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H SarabunPSK" panose="020B0500040200020003" pitchFamily="34" charset="-34"/>
            </a:endParaRPr>
          </a:p>
          <a:p>
            <a:pPr algn="ctr"/>
            <a:r>
              <a:rPr lang="th-TH" sz="44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H SarabunPSK" panose="020B0500040200020003" pitchFamily="34" charset="-34"/>
              </a:rPr>
              <a:t>ความหมาย</a:t>
            </a:r>
          </a:p>
          <a:p>
            <a:pPr algn="ctr"/>
            <a:endParaRPr lang="th-TH" sz="4400" dirty="0">
              <a:solidFill>
                <a:schemeClr val="tx1"/>
              </a:solidFill>
            </a:endParaRPr>
          </a:p>
        </p:txBody>
      </p:sp>
      <p:sp>
        <p:nvSpPr>
          <p:cNvPr id="3" name="กล่องข้อความ 2">
            <a:extLst>
              <a:ext uri="{FF2B5EF4-FFF2-40B4-BE49-F238E27FC236}">
                <a16:creationId xmlns:a16="http://schemas.microsoft.com/office/drawing/2014/main" id="{468DBA2E-7E78-E542-7106-AADD7FA7C456}"/>
              </a:ext>
            </a:extLst>
          </p:cNvPr>
          <p:cNvSpPr txBox="1"/>
          <p:nvPr/>
        </p:nvSpPr>
        <p:spPr>
          <a:xfrm>
            <a:off x="7511142" y="5519916"/>
            <a:ext cx="4466253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thaiDist"/>
            <a:r>
              <a:rPr lang="th-TH" sz="20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ที่มา </a:t>
            </a:r>
            <a:r>
              <a:rPr lang="en-US" sz="20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:</a:t>
            </a:r>
            <a:r>
              <a:rPr lang="th-TH" sz="20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 ข้อบังคับมหาวิทยาลัยวงษ์ชวลิตกุล ว่าด้วยการบริหารงานบุคคล พ.ศ.2550 แก้ไขเพิ่มเติม (ฉบับที่ 2) พ.ศ.2560</a:t>
            </a:r>
          </a:p>
        </p:txBody>
      </p:sp>
    </p:spTree>
    <p:extLst>
      <p:ext uri="{BB962C8B-B14F-4D97-AF65-F5344CB8AC3E}">
        <p14:creationId xmlns:p14="http://schemas.microsoft.com/office/powerpoint/2010/main" val="9538345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กล่องข้อความ 5">
            <a:extLst>
              <a:ext uri="{FF2B5EF4-FFF2-40B4-BE49-F238E27FC236}">
                <a16:creationId xmlns:a16="http://schemas.microsoft.com/office/drawing/2014/main" id="{DE46DF5E-2FCA-CB26-5534-A4DD7F80030E}"/>
              </a:ext>
            </a:extLst>
          </p:cNvPr>
          <p:cNvSpPr txBox="1"/>
          <p:nvPr/>
        </p:nvSpPr>
        <p:spPr>
          <a:xfrm>
            <a:off x="3828234" y="2110435"/>
            <a:ext cx="679268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6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1. ภาระงานสอน</a:t>
            </a:r>
          </a:p>
          <a:p>
            <a:r>
              <a:rPr lang="th-TH" sz="36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2. ภาระงานวิจัยและงานวิชาการอื่น</a:t>
            </a:r>
          </a:p>
          <a:p>
            <a:r>
              <a:rPr lang="th-TH" sz="36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3. ภาระงานบริการทางวิชาการ</a:t>
            </a:r>
          </a:p>
          <a:p>
            <a:r>
              <a:rPr lang="th-TH" sz="36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4. ภาระงานทำนุบำรุง</a:t>
            </a:r>
            <a:r>
              <a:rPr lang="th-TH" sz="3600" b="1" dirty="0" err="1">
                <a:latin typeface="TH Sarabun New" panose="020B0500040200020003" pitchFamily="34" charset="-34"/>
                <a:cs typeface="TH Sarabun New" panose="020B0500040200020003" pitchFamily="34" charset="-34"/>
              </a:rPr>
              <a:t>ศิลป</a:t>
            </a:r>
            <a:r>
              <a:rPr lang="th-TH" sz="36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วัฒนธรรม</a:t>
            </a:r>
          </a:p>
          <a:p>
            <a:r>
              <a:rPr lang="th-TH" sz="36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5. ภาระงานบริหาร</a:t>
            </a:r>
          </a:p>
          <a:p>
            <a:r>
              <a:rPr lang="th-TH" sz="36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6. ภาระงานอื่นๆ</a:t>
            </a:r>
          </a:p>
          <a:p>
            <a:pPr marL="514350" indent="-514350">
              <a:buAutoNum type="arabicPeriod"/>
            </a:pPr>
            <a:endParaRPr lang="th-TH" sz="3600" b="1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2" name="สี่เหลี่ยมผืนผ้า: มุมมน 1">
            <a:extLst>
              <a:ext uri="{FF2B5EF4-FFF2-40B4-BE49-F238E27FC236}">
                <a16:creationId xmlns:a16="http://schemas.microsoft.com/office/drawing/2014/main" id="{B9D71FCC-2ED7-91D3-B38D-2E578BED1B61}"/>
              </a:ext>
            </a:extLst>
          </p:cNvPr>
          <p:cNvSpPr/>
          <p:nvPr/>
        </p:nvSpPr>
        <p:spPr>
          <a:xfrm>
            <a:off x="1334813" y="439290"/>
            <a:ext cx="9165021" cy="1229711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3600" b="1" dirty="0">
                <a:solidFill>
                  <a:schemeClr val="tx1"/>
                </a:solidFill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ภาระงานของอาจารย์ มหาวิทยาลัยวงษ์ชวลิตกุล  </a:t>
            </a:r>
          </a:p>
          <a:p>
            <a:pPr algn="ctr"/>
            <a:r>
              <a:rPr lang="th-TH" sz="3600" b="1" dirty="0">
                <a:solidFill>
                  <a:schemeClr val="tx1"/>
                </a:solidFill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ประกอบด้วย 6 ภาระงาน</a:t>
            </a:r>
            <a:endParaRPr lang="th-TH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41614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กล่องข้อความ 3">
            <a:extLst>
              <a:ext uri="{FF2B5EF4-FFF2-40B4-BE49-F238E27FC236}">
                <a16:creationId xmlns:a16="http://schemas.microsoft.com/office/drawing/2014/main" id="{EAA76016-958B-E6DE-F429-29981BE6E9C6}"/>
              </a:ext>
            </a:extLst>
          </p:cNvPr>
          <p:cNvSpPr txBox="1"/>
          <p:nvPr/>
        </p:nvSpPr>
        <p:spPr>
          <a:xfrm>
            <a:off x="1188485" y="1624126"/>
            <a:ext cx="10446788" cy="42165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thaiDist"/>
            <a:r>
              <a:rPr lang="th-TH" sz="2400" b="1" u="sng" dirty="0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ภาระงานสอน </a:t>
            </a:r>
          </a:p>
          <a:p>
            <a:pPr algn="thaiDist"/>
            <a:r>
              <a:rPr lang="th-TH" sz="2400" dirty="0"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	</a:t>
            </a:r>
            <a:r>
              <a:rPr lang="th-TH" sz="2400" b="1" dirty="0"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- ตำแหน่งอธิการบดี และรองอธิการบดี มีภาระงานสอนไม่เกิน 3 ชั่วโมงต่อสัปดาห์ ในระดับปริญญาตรี หรือ เทียบเท่าระดับบัณฑิตศึกษา</a:t>
            </a:r>
          </a:p>
          <a:p>
            <a:pPr algn="thaiDist"/>
            <a:r>
              <a:rPr lang="th-TH" sz="2400" b="1" dirty="0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	- อาจารย์ที่ดำรงตำแหน่ง ผู้ช่วยอธิการบดี คณบดี ผู้อำนวยการสำนัก หัวหน้าศูนย์หรือเทียบเท่า มีภาระงานสอนไม่เกิน 6 ชั่วโมงต่อสัปดาห์ ในระดับปริญญาตรี หรือ เทียบเท่าระดับบัณฑิตศึกษา</a:t>
            </a:r>
          </a:p>
          <a:p>
            <a:pPr algn="thaiDist"/>
            <a:r>
              <a:rPr lang="th-TH" sz="2400" b="1" dirty="0"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	- อาจารย์ที่ดำรงตำแหน่ง รองคณบดี ประธานหลักสูตรหรือหัวหน้าสาขาวิชา มีภาระงานสอนไม่เกิน 9 ชั่วโมงต่อสัปดาห์ ในระดับปริญญาตรี หรือ เทียบเท่าระดับบัณฑิตศึกษา</a:t>
            </a:r>
          </a:p>
          <a:p>
            <a:pPr algn="thaiDist"/>
            <a:r>
              <a:rPr lang="th-TH" sz="2400" b="1" dirty="0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	- </a:t>
            </a:r>
            <a:r>
              <a:rPr lang="th-TH" sz="2400" b="1" i="1" dirty="0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อาจารย์ไม่มีตำแหน่งงานบริหาร มีภาระงานสอนไม่เกิน 15 ชั่วโมงต่อสัปดาห์ ในระดับปริญญาตรี หรือ เทียบเท่าไม่เกิน 9 ชั่วโมง/สัปดาห์ในระดับบัณฑิตศึกษา</a:t>
            </a:r>
          </a:p>
          <a:p>
            <a:pPr algn="thaiDist"/>
            <a:r>
              <a:rPr lang="th-TH" sz="2400" b="1" dirty="0"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	- ภาระงานสอนให้เป็นไปตามข้อกำหนดของสภาวิชาชีพของแต่ละสาขาวิชา </a:t>
            </a:r>
            <a:endParaRPr lang="th-TH" b="1" dirty="0">
              <a:effectLst/>
              <a:latin typeface="TH Sarabun New" panose="020B0500040200020003" pitchFamily="34" charset="-34"/>
              <a:ea typeface="Times New Roman" panose="02020603050405020304" pitchFamily="18" charset="0"/>
              <a:cs typeface="TH Sarabun New" panose="020B0500040200020003" pitchFamily="34" charset="-34"/>
            </a:endParaRPr>
          </a:p>
          <a:p>
            <a:pPr algn="thaiDist"/>
            <a:r>
              <a:rPr lang="th-TH" b="1" dirty="0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	</a:t>
            </a:r>
            <a:endParaRPr lang="en-US" dirty="0">
              <a:effectLst/>
              <a:latin typeface="TH Sarabun New" panose="020B0500040200020003" pitchFamily="34" charset="-34"/>
              <a:ea typeface="Times New Roman" panose="02020603050405020304" pitchFamily="18" charset="0"/>
              <a:cs typeface="TH Sarabun New" panose="020B0500040200020003" pitchFamily="34" charset="-34"/>
            </a:endParaRPr>
          </a:p>
        </p:txBody>
      </p:sp>
      <p:sp>
        <p:nvSpPr>
          <p:cNvPr id="5" name="กล่องข้อความ 4">
            <a:extLst>
              <a:ext uri="{FF2B5EF4-FFF2-40B4-BE49-F238E27FC236}">
                <a16:creationId xmlns:a16="http://schemas.microsoft.com/office/drawing/2014/main" id="{B897B072-F69A-FE37-E53A-6AE9530D9799}"/>
              </a:ext>
            </a:extLst>
          </p:cNvPr>
          <p:cNvSpPr txBox="1"/>
          <p:nvPr/>
        </p:nvSpPr>
        <p:spPr>
          <a:xfrm>
            <a:off x="7455159" y="5840665"/>
            <a:ext cx="4466253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thaiDist"/>
            <a:r>
              <a:rPr lang="th-TH" sz="20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ที่มา </a:t>
            </a:r>
            <a:r>
              <a:rPr lang="en-US" sz="20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:</a:t>
            </a:r>
            <a:r>
              <a:rPr lang="th-TH" sz="2000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 ข้อบังคับมหาวิทยาลัยวงษ์ชวลิตกุล ว่าด้วยการบริหารงานบุคคล พ.ศ.2550 แก้ไขเพิ่มเติม (ฉบับที่ 2) พ.ศ.2560</a:t>
            </a:r>
          </a:p>
        </p:txBody>
      </p:sp>
      <p:sp>
        <p:nvSpPr>
          <p:cNvPr id="7" name="กล่องข้อความ 6">
            <a:extLst>
              <a:ext uri="{FF2B5EF4-FFF2-40B4-BE49-F238E27FC236}">
                <a16:creationId xmlns:a16="http://schemas.microsoft.com/office/drawing/2014/main" id="{5F9A4715-8A4B-D556-C530-BF2DD16D47AA}"/>
              </a:ext>
            </a:extLst>
          </p:cNvPr>
          <p:cNvSpPr txBox="1"/>
          <p:nvPr/>
        </p:nvSpPr>
        <p:spPr>
          <a:xfrm>
            <a:off x="1188486" y="337441"/>
            <a:ext cx="10446787" cy="107721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marL="514350" indent="-514350" algn="thaiDist">
              <a:buAutoNum type="arabicPeriod"/>
            </a:pPr>
            <a:r>
              <a:rPr lang="th-TH" sz="3200" b="1" dirty="0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ภาระงานสอน</a:t>
            </a:r>
            <a:r>
              <a:rPr lang="th-TH" sz="3200" dirty="0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 </a:t>
            </a:r>
            <a:r>
              <a:rPr lang="th-TH" sz="3200" b="1" dirty="0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หมายถึง จำนวนชั่วโมงบรรยายและภาคปฏิบัติ รวมถึงการเตรียมการสอน</a:t>
            </a:r>
          </a:p>
          <a:p>
            <a:pPr algn="thaiDist"/>
            <a:r>
              <a:rPr lang="th-TH" sz="3200" b="1" dirty="0"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     </a:t>
            </a:r>
            <a:r>
              <a:rPr lang="th-TH" sz="3200" b="1" dirty="0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หรือ</a:t>
            </a:r>
            <a:r>
              <a:rPr lang="th-TH" sz="3200" b="1" dirty="0"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 </a:t>
            </a:r>
            <a:r>
              <a:rPr lang="th-TH" sz="3200" b="1" dirty="0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การวิจัยค้นคว้าเพื่อการสอนที่กำหนดสำหรับบุคลากรที่เป็นอาจารย์</a:t>
            </a:r>
          </a:p>
        </p:txBody>
      </p:sp>
    </p:spTree>
    <p:extLst>
      <p:ext uri="{BB962C8B-B14F-4D97-AF65-F5344CB8AC3E}">
        <p14:creationId xmlns:p14="http://schemas.microsoft.com/office/powerpoint/2010/main" val="24861066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48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ตาราง 3">
            <a:extLst>
              <a:ext uri="{FF2B5EF4-FFF2-40B4-BE49-F238E27FC236}">
                <a16:creationId xmlns:a16="http://schemas.microsoft.com/office/drawing/2014/main" id="{8116D188-CC46-97B5-3BB5-859BDB73E8E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5876621"/>
              </p:ext>
            </p:extLst>
          </p:nvPr>
        </p:nvGraphicFramePr>
        <p:xfrm>
          <a:off x="1707501" y="274320"/>
          <a:ext cx="10282335" cy="59588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124011">
                  <a:extLst>
                    <a:ext uri="{9D8B030D-6E8A-4147-A177-3AD203B41FA5}">
                      <a16:colId xmlns:a16="http://schemas.microsoft.com/office/drawing/2014/main" val="693072485"/>
                    </a:ext>
                  </a:extLst>
                </a:gridCol>
                <a:gridCol w="5158324">
                  <a:extLst>
                    <a:ext uri="{9D8B030D-6E8A-4147-A177-3AD203B41FA5}">
                      <a16:colId xmlns:a16="http://schemas.microsoft.com/office/drawing/2014/main" val="2715923308"/>
                    </a:ext>
                  </a:extLst>
                </a:gridCol>
              </a:tblGrid>
              <a:tr h="271984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</a:pPr>
                      <a:r>
                        <a:rPr lang="th-TH" sz="200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รายละเอียด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H Sarabun New" panose="020B0500040200020003" pitchFamily="34" charset="-34"/>
                        <a:ea typeface="Times New Roman" panose="02020603050405020304" pitchFamily="18" charset="0"/>
                        <a:cs typeface="TH Sarabun New" panose="020B0500040200020003" pitchFamily="34" charset="-34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h-TH" sz="200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การคิดภาระงาน</a:t>
                      </a:r>
                      <a:endParaRPr lang="en-US" sz="2000">
                        <a:solidFill>
                          <a:schemeClr val="tx1"/>
                        </a:solidFill>
                        <a:effectLst/>
                        <a:latin typeface="TH Sarabun New" panose="020B0500040200020003" pitchFamily="34" charset="-34"/>
                        <a:ea typeface="Times New Roman" panose="02020603050405020304" pitchFamily="18" charset="0"/>
                        <a:cs typeface="TH Sarabun New" panose="020B0500040200020003" pitchFamily="34" charset="-34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397332"/>
                  </a:ext>
                </a:extLst>
              </a:tr>
              <a:tr h="271984">
                <a:tc>
                  <a:txBody>
                    <a:bodyPr/>
                    <a:lstStyle/>
                    <a:p>
                      <a:pPr marL="457200" algn="thaiDist">
                        <a:lnSpc>
                          <a:spcPct val="115000"/>
                        </a:lnSpc>
                      </a:pPr>
                      <a:r>
                        <a:rPr lang="th-TH" sz="200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๑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.</a:t>
                      </a:r>
                      <a:r>
                        <a:rPr lang="th-TH" sz="200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๑ วิชาบรรยาย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H Sarabun New" panose="020B0500040200020003" pitchFamily="34" charset="-34"/>
                        <a:ea typeface="Times New Roman" panose="02020603050405020304" pitchFamily="18" charset="0"/>
                        <a:cs typeface="TH Sarabun New" panose="020B0500040200020003" pitchFamily="34" charset="-34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thaiDi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h-TH" sz="200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๓ ชั่วโมงภาระงาน ต่อ ๑ ชั่วโมงปฏิบัติการจริง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H Sarabun New" panose="020B0500040200020003" pitchFamily="34" charset="-34"/>
                        <a:ea typeface="Times New Roman" panose="02020603050405020304" pitchFamily="18" charset="0"/>
                        <a:cs typeface="TH Sarabun New" panose="020B0500040200020003" pitchFamily="34" charset="-34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9865748"/>
                  </a:ext>
                </a:extLst>
              </a:tr>
              <a:tr h="271984">
                <a:tc>
                  <a:txBody>
                    <a:bodyPr/>
                    <a:lstStyle/>
                    <a:p>
                      <a:pPr marL="457200" algn="thaiDist">
                        <a:lnSpc>
                          <a:spcPct val="115000"/>
                        </a:lnSpc>
                      </a:pPr>
                      <a:r>
                        <a:rPr lang="th-TH" sz="200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๑</a:t>
                      </a:r>
                      <a:r>
                        <a:rPr lang="en-US" sz="200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.</a:t>
                      </a:r>
                      <a:r>
                        <a:rPr lang="th-TH" sz="200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๒ วิชาปฏิบัติ </a:t>
                      </a:r>
                      <a:endParaRPr lang="en-US" sz="2000">
                        <a:solidFill>
                          <a:schemeClr val="tx1"/>
                        </a:solidFill>
                        <a:effectLst/>
                        <a:latin typeface="TH Sarabun New" panose="020B0500040200020003" pitchFamily="34" charset="-34"/>
                        <a:ea typeface="Times New Roman" panose="02020603050405020304" pitchFamily="18" charset="0"/>
                        <a:cs typeface="TH Sarabun New" panose="020B0500040200020003" pitchFamily="34" charset="-34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thaiDi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h-TH" sz="200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๑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.</a:t>
                      </a:r>
                      <a:r>
                        <a:rPr lang="th-TH" sz="200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๕ ชั่วโมงภาระงาน ต่อ ๑ ชั่วโมงปฏิบัติการจริง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H Sarabun New" panose="020B0500040200020003" pitchFamily="34" charset="-34"/>
                        <a:ea typeface="Times New Roman" panose="02020603050405020304" pitchFamily="18" charset="0"/>
                        <a:cs typeface="TH Sarabun New" panose="020B0500040200020003" pitchFamily="34" charset="-34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2281598"/>
                  </a:ext>
                </a:extLst>
              </a:tr>
              <a:tr h="1359924">
                <a:tc>
                  <a:txBody>
                    <a:bodyPr/>
                    <a:lstStyle/>
                    <a:p>
                      <a:pPr marL="457200" algn="thaiDist">
                        <a:lnSpc>
                          <a:spcPct val="115000"/>
                        </a:lnSpc>
                      </a:pPr>
                      <a:r>
                        <a:rPr lang="th-TH" sz="200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๑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.</a:t>
                      </a:r>
                      <a:r>
                        <a:rPr lang="th-TH" sz="200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๓ ในกรณีการสอนนักศึกษาจำนวนมาก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  <a:p>
                      <a:pPr marL="457200" algn="thaiDist">
                        <a:lnSpc>
                          <a:spcPct val="115000"/>
                        </a:lnSpc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- </a:t>
                      </a:r>
                      <a:r>
                        <a:rPr lang="th-TH" sz="200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สอนนักศึกษา จำนวน ๕๑ ถึง ๑๐๐ คนต่อห้องเรียน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  <a:p>
                      <a:pPr marL="457200" algn="thaiDist">
                        <a:lnSpc>
                          <a:spcPct val="115000"/>
                        </a:lnSpc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- </a:t>
                      </a:r>
                      <a:r>
                        <a:rPr lang="th-TH" sz="200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สอนนักศึกษา จำนวน ๑๐๑ ถึง ๑๕๐ คนต่อห้องเรียน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  <a:p>
                      <a:pPr marL="457200" algn="thaiDist">
                        <a:lnSpc>
                          <a:spcPct val="115000"/>
                        </a:lnSpc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- </a:t>
                      </a:r>
                      <a:r>
                        <a:rPr lang="th-TH" sz="200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สอนนักศึกษา จำนวน ๑๕๑ ถึง ๒๐๐ คนต่อห้องเรียน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  <a:p>
                      <a:pPr marL="457200" algn="thaiDist">
                        <a:lnSpc>
                          <a:spcPct val="115000"/>
                        </a:lnSpc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- </a:t>
                      </a:r>
                      <a:r>
                        <a:rPr lang="th-TH" sz="200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สอนนักศึกษา จำนวนมากกว่า ๒๐๐ คนต่อห้องเรียน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H Sarabun New" panose="020B0500040200020003" pitchFamily="34" charset="-34"/>
                        <a:ea typeface="Times New Roman" panose="02020603050405020304" pitchFamily="18" charset="0"/>
                        <a:cs typeface="TH Sarabun New" panose="020B0500040200020003" pitchFamily="34" charset="-34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thaiDist">
                        <a:lnSpc>
                          <a:spcPct val="115000"/>
                        </a:lnSpc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 </a:t>
                      </a:r>
                    </a:p>
                    <a:p>
                      <a:pPr marL="457200" algn="thaiDist">
                        <a:lnSpc>
                          <a:spcPct val="115000"/>
                        </a:lnSpc>
                      </a:pPr>
                      <a:r>
                        <a:rPr lang="th-TH" sz="200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เพิ่มตัวคูณชั่วโมงภาระงานเป็น ๑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.</a:t>
                      </a:r>
                      <a:r>
                        <a:rPr lang="th-TH" sz="200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๑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  <a:p>
                      <a:pPr marL="457200" algn="thaiDist">
                        <a:lnSpc>
                          <a:spcPct val="115000"/>
                        </a:lnSpc>
                      </a:pPr>
                      <a:r>
                        <a:rPr lang="th-TH" sz="200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เพิ่มตัวคูณชั่วโมงภาระงานเป็น ๑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.</a:t>
                      </a:r>
                      <a:r>
                        <a:rPr lang="th-TH" sz="200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๒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  <a:p>
                      <a:pPr marL="457200" algn="thaiDist">
                        <a:lnSpc>
                          <a:spcPct val="115000"/>
                        </a:lnSpc>
                      </a:pPr>
                      <a:r>
                        <a:rPr lang="th-TH" sz="200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เพิ่มตัวคูณชั่วโมงภาระงานเป็น ๑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.</a:t>
                      </a:r>
                      <a:r>
                        <a:rPr lang="th-TH" sz="200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๓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  <a:p>
                      <a:pPr marL="457200" algn="thaiDi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h-TH" sz="200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เพิ่มตัวคูณชั่วโมงภาระงานเป็น ๑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.</a:t>
                      </a:r>
                      <a:r>
                        <a:rPr lang="th-TH" sz="200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๕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H Sarabun New" panose="020B0500040200020003" pitchFamily="34" charset="-34"/>
                        <a:ea typeface="Times New Roman" panose="02020603050405020304" pitchFamily="18" charset="0"/>
                        <a:cs typeface="TH Sarabun New" panose="020B0500040200020003" pitchFamily="34" charset="-34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9337368"/>
                  </a:ext>
                </a:extLst>
              </a:tr>
              <a:tr h="2175878">
                <a:tc>
                  <a:txBody>
                    <a:bodyPr/>
                    <a:lstStyle/>
                    <a:p>
                      <a:pPr marL="457200" algn="thaiDist">
                        <a:lnSpc>
                          <a:spcPct val="115000"/>
                        </a:lnSpc>
                      </a:pPr>
                      <a:r>
                        <a:rPr lang="th-TH" sz="200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๑</a:t>
                      </a:r>
                      <a:r>
                        <a:rPr lang="en-US" sz="200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.</a:t>
                      </a:r>
                      <a:r>
                        <a:rPr lang="th-TH" sz="200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๔ การควบคุมโครงงาน/ที่ปรึกษาโครงงาน การค้นคว้าอิสระ สารนิพนธ์ วิทยานิพนธ์หรือ ปริญญานิพนธ์</a:t>
                      </a:r>
                      <a:endParaRPr lang="en-US" sz="2000">
                        <a:solidFill>
                          <a:schemeClr val="tx1"/>
                        </a:solidFill>
                        <a:effectLst/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  <a:p>
                      <a:pPr marL="457200" algn="thaiDist">
                        <a:lnSpc>
                          <a:spcPct val="115000"/>
                        </a:lnSpc>
                      </a:pPr>
                      <a:r>
                        <a:rPr lang="th-TH" sz="200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- อาจารย์ที่ปรึกษา หรืออาจารย์ผู้ควบคุมโครงงาน</a:t>
                      </a:r>
                      <a:endParaRPr lang="en-US" sz="2000">
                        <a:solidFill>
                          <a:schemeClr val="tx1"/>
                        </a:solidFill>
                        <a:effectLst/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  <a:p>
                      <a:pPr marL="457200" algn="thaiDist">
                        <a:lnSpc>
                          <a:spcPct val="115000"/>
                        </a:lnSpc>
                      </a:pPr>
                      <a:r>
                        <a:rPr lang="th-TH" sz="200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- ประธานกรรมการสอบและกรรมการสอบ</a:t>
                      </a:r>
                      <a:endParaRPr lang="en-US" sz="2000">
                        <a:solidFill>
                          <a:schemeClr val="tx1"/>
                        </a:solidFill>
                        <a:effectLst/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  <a:p>
                      <a:pPr marL="457200" algn="thaiDist">
                        <a:lnSpc>
                          <a:spcPct val="115000"/>
                        </a:lnSpc>
                      </a:pPr>
                      <a:r>
                        <a:rPr lang="th-TH" sz="200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สำหรับคณะสถาปัตยกรรมศาสตร์</a:t>
                      </a:r>
                      <a:endParaRPr lang="en-US" sz="2000">
                        <a:solidFill>
                          <a:schemeClr val="tx1"/>
                        </a:solidFill>
                        <a:effectLst/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  <a:p>
                      <a:pPr marL="457200" algn="thaiDist">
                        <a:lnSpc>
                          <a:spcPct val="115000"/>
                        </a:lnSpc>
                      </a:pPr>
                      <a:r>
                        <a:rPr lang="th-TH" sz="200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- อาจารย์ที่ปรึกษาวิทยานิพนธ์</a:t>
                      </a:r>
                      <a:endParaRPr lang="en-US" sz="2000">
                        <a:solidFill>
                          <a:schemeClr val="tx1"/>
                        </a:solidFill>
                        <a:effectLst/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  <a:p>
                      <a:pPr marL="457200" algn="thaiDist">
                        <a:lnSpc>
                          <a:spcPct val="115000"/>
                        </a:lnSpc>
                      </a:pPr>
                      <a:r>
                        <a:rPr lang="th-TH" sz="200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- ประธานกรรมการสอบและกรรมการสอบ</a:t>
                      </a:r>
                      <a:endParaRPr lang="en-US" sz="2000">
                        <a:solidFill>
                          <a:schemeClr val="tx1"/>
                        </a:solidFill>
                        <a:effectLst/>
                        <a:latin typeface="TH Sarabun New" panose="020B0500040200020003" pitchFamily="34" charset="-34"/>
                        <a:ea typeface="Times New Roman" panose="02020603050405020304" pitchFamily="18" charset="0"/>
                        <a:cs typeface="TH Sarabun New" panose="020B0500040200020003" pitchFamily="34" charset="-34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thaiDist">
                        <a:lnSpc>
                          <a:spcPct val="115000"/>
                        </a:lnSpc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 </a:t>
                      </a:r>
                    </a:p>
                    <a:p>
                      <a:pPr marL="457200" algn="thaiDist">
                        <a:lnSpc>
                          <a:spcPct val="115000"/>
                        </a:lnSpc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 </a:t>
                      </a:r>
                    </a:p>
                    <a:p>
                      <a:pPr marL="457200" algn="thaiDist">
                        <a:lnSpc>
                          <a:spcPct val="115000"/>
                        </a:lnSpc>
                      </a:pPr>
                      <a:r>
                        <a:rPr lang="th-TH" sz="160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๑.๕ ชั่วโมงภาระงาน ต่อ ๑ เรื่อง ต่อ สัปดาห์ (คิดไม่เกิน ๒ ภาคการศึกษา)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  <a:p>
                      <a:pPr marL="457200" algn="thaiDist">
                        <a:lnSpc>
                          <a:spcPct val="115000"/>
                        </a:lnSpc>
                      </a:pPr>
                      <a:r>
                        <a:rPr lang="th-TH" sz="200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๑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.</a:t>
                      </a:r>
                      <a:r>
                        <a:rPr lang="th-TH" sz="200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๕ ชั่วโมงภาระงาน ต่อ ๑ ชั่วโมงปฏิบัติการจริง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  <a:p>
                      <a:pPr marL="457200" algn="thaiDist">
                        <a:lnSpc>
                          <a:spcPct val="115000"/>
                        </a:lnSpc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 </a:t>
                      </a:r>
                    </a:p>
                    <a:p>
                      <a:pPr marL="457200" algn="thaiDist">
                        <a:lnSpc>
                          <a:spcPct val="115000"/>
                        </a:lnSpc>
                      </a:pPr>
                      <a:r>
                        <a:rPr lang="th-TH" sz="200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๓ ชั่วโมงภาระงาน ต่อ ๑ เรื่อง ต่อ สัปดาห์ (๑ ภาคการศึกษา)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  <a:p>
                      <a:pPr marL="457200" algn="thaiDi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h-TH" sz="200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๑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.</a:t>
                      </a:r>
                      <a:r>
                        <a:rPr lang="th-TH" sz="200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๕ ชั่วโมงภาระงาน ต่อ ๑ ชั่วโมงปฏิบัติการจริง 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H Sarabun New" panose="020B0500040200020003" pitchFamily="34" charset="-34"/>
                        <a:ea typeface="Times New Roman" panose="02020603050405020304" pitchFamily="18" charset="0"/>
                        <a:cs typeface="TH Sarabun New" panose="020B0500040200020003" pitchFamily="34" charset="-34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9422806"/>
                  </a:ext>
                </a:extLst>
              </a:tr>
              <a:tr h="271984">
                <a:tc>
                  <a:txBody>
                    <a:bodyPr/>
                    <a:lstStyle/>
                    <a:p>
                      <a:pPr marL="457200" algn="thaiDist">
                        <a:lnSpc>
                          <a:spcPct val="115000"/>
                        </a:lnSpc>
                      </a:pPr>
                      <a:r>
                        <a:rPr lang="th-TH" sz="200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๑</a:t>
                      </a:r>
                      <a:r>
                        <a:rPr lang="en-US" sz="200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.</a:t>
                      </a:r>
                      <a:r>
                        <a:rPr lang="th-TH" sz="200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๕ อาจารย์นิเทศ (ฝึกงาน </a:t>
                      </a:r>
                      <a:r>
                        <a:rPr lang="en-US" sz="200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/</a:t>
                      </a:r>
                      <a:r>
                        <a:rPr lang="th-TH" sz="200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 สหกิจศึกษา / ฝึกสอน)</a:t>
                      </a:r>
                      <a:endParaRPr lang="en-US" sz="2000">
                        <a:solidFill>
                          <a:schemeClr val="tx1"/>
                        </a:solidFill>
                        <a:effectLst/>
                        <a:latin typeface="TH Sarabun New" panose="020B0500040200020003" pitchFamily="34" charset="-34"/>
                        <a:ea typeface="Times New Roman" panose="02020603050405020304" pitchFamily="18" charset="0"/>
                        <a:cs typeface="TH Sarabun New" panose="020B0500040200020003" pitchFamily="34" charset="-34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thaiDi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h-TH" sz="200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๑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.</a:t>
                      </a:r>
                      <a:r>
                        <a:rPr lang="th-TH" sz="200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๕ ชั่วโมงภาระงาน ต่อ ๑ ชั่วโมงปฏิบัติการจริง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H Sarabun New" panose="020B0500040200020003" pitchFamily="34" charset="-34"/>
                        <a:ea typeface="Times New Roman" panose="02020603050405020304" pitchFamily="18" charset="0"/>
                        <a:cs typeface="TH Sarabun New" panose="020B0500040200020003" pitchFamily="34" charset="-34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1253405"/>
                  </a:ext>
                </a:extLst>
              </a:tr>
              <a:tr h="271984">
                <a:tc>
                  <a:txBody>
                    <a:bodyPr/>
                    <a:lstStyle/>
                    <a:p>
                      <a:pPr marL="457200" algn="thaiDist">
                        <a:lnSpc>
                          <a:spcPct val="115000"/>
                        </a:lnSpc>
                      </a:pPr>
                      <a:r>
                        <a:rPr lang="th-TH" sz="200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๑.๖ ที่ปรึกษาโครงการในรายวิชาสหกิจและฝึกงาน</a:t>
                      </a:r>
                      <a:endParaRPr lang="en-US" sz="2000">
                        <a:solidFill>
                          <a:schemeClr val="tx1"/>
                        </a:solidFill>
                        <a:effectLst/>
                        <a:latin typeface="TH Sarabun New" panose="020B0500040200020003" pitchFamily="34" charset="-34"/>
                        <a:ea typeface="Times New Roman" panose="02020603050405020304" pitchFamily="18" charset="0"/>
                        <a:cs typeface="TH Sarabun New" panose="020B0500040200020003" pitchFamily="34" charset="-34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thaiDi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h-TH" sz="200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๔ ชั่วโมงภาระงาน ต่อ เรื่อง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H Sarabun New" panose="020B0500040200020003" pitchFamily="34" charset="-34"/>
                        <a:ea typeface="Times New Roman" panose="02020603050405020304" pitchFamily="18" charset="0"/>
                        <a:cs typeface="TH Sarabun New" panose="020B0500040200020003" pitchFamily="34" charset="-34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3786345"/>
                  </a:ext>
                </a:extLst>
              </a:tr>
            </a:tbl>
          </a:graphicData>
        </a:graphic>
      </p:graphicFrame>
      <p:sp>
        <p:nvSpPr>
          <p:cNvPr id="6" name="กล่องข้อความ 5">
            <a:extLst>
              <a:ext uri="{FF2B5EF4-FFF2-40B4-BE49-F238E27FC236}">
                <a16:creationId xmlns:a16="http://schemas.microsoft.com/office/drawing/2014/main" id="{9D0E2526-77AC-37C1-6ED6-763E403E1A11}"/>
              </a:ext>
            </a:extLst>
          </p:cNvPr>
          <p:cNvSpPr txBox="1"/>
          <p:nvPr/>
        </p:nvSpPr>
        <p:spPr>
          <a:xfrm>
            <a:off x="202164" y="165871"/>
            <a:ext cx="329947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thaiDist"/>
            <a:r>
              <a:rPr lang="th-TH" sz="24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การสอนระดับปริญญาตรี</a:t>
            </a:r>
          </a:p>
        </p:txBody>
      </p:sp>
    </p:spTree>
    <p:extLst>
      <p:ext uri="{BB962C8B-B14F-4D97-AF65-F5344CB8AC3E}">
        <p14:creationId xmlns:p14="http://schemas.microsoft.com/office/powerpoint/2010/main" val="36376361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ตาราง 3">
            <a:extLst>
              <a:ext uri="{FF2B5EF4-FFF2-40B4-BE49-F238E27FC236}">
                <a16:creationId xmlns:a16="http://schemas.microsoft.com/office/drawing/2014/main" id="{EE793CF9-227A-0469-F272-4447318E2E1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7113153"/>
              </p:ext>
            </p:extLst>
          </p:nvPr>
        </p:nvGraphicFramePr>
        <p:xfrm>
          <a:off x="1593971" y="1777342"/>
          <a:ext cx="9490795" cy="217369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729562">
                  <a:extLst>
                    <a:ext uri="{9D8B030D-6E8A-4147-A177-3AD203B41FA5}">
                      <a16:colId xmlns:a16="http://schemas.microsoft.com/office/drawing/2014/main" val="2251043235"/>
                    </a:ext>
                  </a:extLst>
                </a:gridCol>
                <a:gridCol w="4761233">
                  <a:extLst>
                    <a:ext uri="{9D8B030D-6E8A-4147-A177-3AD203B41FA5}">
                      <a16:colId xmlns:a16="http://schemas.microsoft.com/office/drawing/2014/main" val="2681603810"/>
                    </a:ext>
                  </a:extLst>
                </a:gridCol>
              </a:tblGrid>
              <a:tr h="426632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</a:pPr>
                      <a:r>
                        <a:rPr lang="th-TH" sz="240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รายละเอียด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H Sarabun New" panose="020B0500040200020003" pitchFamily="34" charset="-34"/>
                        <a:ea typeface="Times New Roman" panose="02020603050405020304" pitchFamily="18" charset="0"/>
                        <a:cs typeface="TH Sarabun New" panose="020B0500040200020003" pitchFamily="34" charset="-34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h-TH" sz="240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การคิดภาระงาน</a:t>
                      </a:r>
                      <a:endParaRPr lang="en-US" sz="2400">
                        <a:solidFill>
                          <a:schemeClr val="tx1"/>
                        </a:solidFill>
                        <a:effectLst/>
                        <a:latin typeface="TH Sarabun New" panose="020B0500040200020003" pitchFamily="34" charset="-34"/>
                        <a:ea typeface="Times New Roman" panose="02020603050405020304" pitchFamily="18" charset="0"/>
                        <a:cs typeface="TH Sarabun New" panose="020B0500040200020003" pitchFamily="34" charset="-34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06616"/>
                  </a:ext>
                </a:extLst>
              </a:tr>
              <a:tr h="380605">
                <a:tc>
                  <a:txBody>
                    <a:bodyPr/>
                    <a:lstStyle/>
                    <a:p>
                      <a:pPr marL="457200" algn="thaiDist">
                        <a:lnSpc>
                          <a:spcPct val="115000"/>
                        </a:lnSpc>
                      </a:pPr>
                      <a:r>
                        <a:rPr lang="th-TH" sz="240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๒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.</a:t>
                      </a:r>
                      <a:r>
                        <a:rPr lang="th-TH" sz="240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๑ วิชาบรรยาย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H Sarabun New" panose="020B0500040200020003" pitchFamily="34" charset="-34"/>
                        <a:ea typeface="Times New Roman" panose="02020603050405020304" pitchFamily="18" charset="0"/>
                        <a:cs typeface="TH Sarabun New" panose="020B0500040200020003" pitchFamily="34" charset="-34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thaiDi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h-TH" sz="240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 ๓</a:t>
                      </a:r>
                      <a:r>
                        <a:rPr lang="en-US" sz="240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.</a:t>
                      </a:r>
                      <a:r>
                        <a:rPr lang="th-TH" sz="240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๕ ชั่วโมงภาระงาน ต่อ ๑ ชั่วโมงปฏิบัติการจริง</a:t>
                      </a:r>
                      <a:endParaRPr lang="en-US" sz="2400">
                        <a:solidFill>
                          <a:schemeClr val="tx1"/>
                        </a:solidFill>
                        <a:effectLst/>
                        <a:latin typeface="TH Sarabun New" panose="020B0500040200020003" pitchFamily="34" charset="-34"/>
                        <a:ea typeface="Times New Roman" panose="02020603050405020304" pitchFamily="18" charset="0"/>
                        <a:cs typeface="TH Sarabun New" panose="020B0500040200020003" pitchFamily="34" charset="-34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0380564"/>
                  </a:ext>
                </a:extLst>
              </a:tr>
              <a:tr h="410547">
                <a:tc>
                  <a:txBody>
                    <a:bodyPr/>
                    <a:lstStyle/>
                    <a:p>
                      <a:pPr marL="457200" algn="thaiDist">
                        <a:lnSpc>
                          <a:spcPct val="115000"/>
                        </a:lnSpc>
                      </a:pPr>
                      <a:r>
                        <a:rPr lang="th-TH" sz="240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๒</a:t>
                      </a:r>
                      <a:r>
                        <a:rPr lang="en-US" sz="240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.</a:t>
                      </a:r>
                      <a:r>
                        <a:rPr lang="th-TH" sz="240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๒ วิชาปฏิบัติ</a:t>
                      </a:r>
                      <a:endParaRPr lang="en-US" sz="2400">
                        <a:solidFill>
                          <a:schemeClr val="tx1"/>
                        </a:solidFill>
                        <a:effectLst/>
                        <a:latin typeface="TH Sarabun New" panose="020B0500040200020003" pitchFamily="34" charset="-34"/>
                        <a:ea typeface="Times New Roman" panose="02020603050405020304" pitchFamily="18" charset="0"/>
                        <a:cs typeface="TH Sarabun New" panose="020B0500040200020003" pitchFamily="34" charset="-34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thaiDi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h-TH" sz="240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๑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.</a:t>
                      </a:r>
                      <a:r>
                        <a:rPr lang="th-TH" sz="240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๕ ชั่วโมงภาระงาน ต่อ ๑ ชั่วโมงปฏิบัติการจริง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H Sarabun New" panose="020B0500040200020003" pitchFamily="34" charset="-34"/>
                        <a:ea typeface="Times New Roman" panose="02020603050405020304" pitchFamily="18" charset="0"/>
                        <a:cs typeface="TH Sarabun New" panose="020B0500040200020003" pitchFamily="34" charset="-34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4736008"/>
                  </a:ext>
                </a:extLst>
              </a:tr>
              <a:tr h="485192">
                <a:tc>
                  <a:txBody>
                    <a:bodyPr/>
                    <a:lstStyle/>
                    <a:p>
                      <a:pPr marL="457200" algn="thaiDist">
                        <a:lnSpc>
                          <a:spcPct val="115000"/>
                        </a:lnSpc>
                      </a:pPr>
                      <a:r>
                        <a:rPr lang="th-TH" sz="240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๒</a:t>
                      </a:r>
                      <a:r>
                        <a:rPr lang="en-US" sz="240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.</a:t>
                      </a:r>
                      <a:r>
                        <a:rPr lang="th-TH" sz="240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๓ อาจารย์นิเทศ </a:t>
                      </a:r>
                      <a:endParaRPr lang="en-US" sz="2400">
                        <a:solidFill>
                          <a:schemeClr val="tx1"/>
                        </a:solidFill>
                        <a:effectLst/>
                        <a:latin typeface="TH Sarabun New" panose="020B0500040200020003" pitchFamily="34" charset="-34"/>
                        <a:ea typeface="Times New Roman" panose="02020603050405020304" pitchFamily="18" charset="0"/>
                        <a:cs typeface="TH Sarabun New" panose="020B0500040200020003" pitchFamily="34" charset="-34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thaiDi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h-TH" sz="240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๑</a:t>
                      </a:r>
                      <a:r>
                        <a:rPr lang="en-US" sz="240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.</a:t>
                      </a:r>
                      <a:r>
                        <a:rPr lang="th-TH" sz="240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๕ ชั่วโมงภาระงาน ต่อ ๑ ชั่วโมงปฏิบัติการจริง</a:t>
                      </a:r>
                      <a:endParaRPr lang="en-US" sz="2400">
                        <a:solidFill>
                          <a:schemeClr val="tx1"/>
                        </a:solidFill>
                        <a:effectLst/>
                        <a:latin typeface="TH Sarabun New" panose="020B0500040200020003" pitchFamily="34" charset="-34"/>
                        <a:ea typeface="Times New Roman" panose="02020603050405020304" pitchFamily="18" charset="0"/>
                        <a:cs typeface="TH Sarabun New" panose="020B0500040200020003" pitchFamily="34" charset="-34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1005834"/>
                  </a:ext>
                </a:extLst>
              </a:tr>
              <a:tr h="410546">
                <a:tc>
                  <a:txBody>
                    <a:bodyPr/>
                    <a:lstStyle/>
                    <a:p>
                      <a:pPr marL="457200" algn="thaiDist">
                        <a:lnSpc>
                          <a:spcPct val="115000"/>
                        </a:lnSpc>
                      </a:pPr>
                      <a:r>
                        <a:rPr lang="th-TH" sz="240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๒.๔ อาจารย์ที่ปรึกษางานวิจัยในชั้นเรียน</a:t>
                      </a:r>
                      <a:endParaRPr lang="en-US" sz="2400">
                        <a:solidFill>
                          <a:schemeClr val="tx1"/>
                        </a:solidFill>
                        <a:effectLst/>
                        <a:latin typeface="TH Sarabun New" panose="020B0500040200020003" pitchFamily="34" charset="-34"/>
                        <a:ea typeface="Times New Roman" panose="02020603050405020304" pitchFamily="18" charset="0"/>
                        <a:cs typeface="TH Sarabun New" panose="020B0500040200020003" pitchFamily="34" charset="-34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thaiDi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h-TH" sz="240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๔ ชั่วโมงภาระงาน ต่อเรื่อง 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H Sarabun New" panose="020B0500040200020003" pitchFamily="34" charset="-34"/>
                        <a:ea typeface="Times New Roman" panose="02020603050405020304" pitchFamily="18" charset="0"/>
                        <a:cs typeface="TH Sarabun New" panose="020B0500040200020003" pitchFamily="34" charset="-34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3358143"/>
                  </a:ext>
                </a:extLst>
              </a:tr>
            </a:tbl>
          </a:graphicData>
        </a:graphic>
      </p:graphicFrame>
      <p:sp>
        <p:nvSpPr>
          <p:cNvPr id="6" name="กล่องข้อความ 5">
            <a:extLst>
              <a:ext uri="{FF2B5EF4-FFF2-40B4-BE49-F238E27FC236}">
                <a16:creationId xmlns:a16="http://schemas.microsoft.com/office/drawing/2014/main" id="{1E065ADF-5921-8ED5-3755-F0C204012E3F}"/>
              </a:ext>
            </a:extLst>
          </p:cNvPr>
          <p:cNvSpPr txBox="1"/>
          <p:nvPr/>
        </p:nvSpPr>
        <p:spPr>
          <a:xfrm>
            <a:off x="940059" y="732100"/>
            <a:ext cx="4693485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th-TH" sz="2800" b="1" u="sng" dirty="0">
                <a:effectLst/>
                <a:ea typeface="Times New Roman" panose="02020603050405020304" pitchFamily="18" charset="0"/>
                <a:cs typeface="TH SarabunPSK" panose="020B0500040200020003" pitchFamily="34" charset="-34"/>
              </a:rPr>
              <a:t>การสอนระดับประกาศนียบัตรบัณฑิต</a:t>
            </a:r>
            <a:endParaRPr lang="th-TH" sz="2800" dirty="0"/>
          </a:p>
        </p:txBody>
      </p:sp>
    </p:spTree>
    <p:extLst>
      <p:ext uri="{BB962C8B-B14F-4D97-AF65-F5344CB8AC3E}">
        <p14:creationId xmlns:p14="http://schemas.microsoft.com/office/powerpoint/2010/main" val="11565333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ตาราง 3">
            <a:extLst>
              <a:ext uri="{FF2B5EF4-FFF2-40B4-BE49-F238E27FC236}">
                <a16:creationId xmlns:a16="http://schemas.microsoft.com/office/drawing/2014/main" id="{631593E5-CFB1-9346-7DAE-91A0FFDA329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4400862"/>
              </p:ext>
            </p:extLst>
          </p:nvPr>
        </p:nvGraphicFramePr>
        <p:xfrm>
          <a:off x="283417" y="1241934"/>
          <a:ext cx="11625165" cy="423906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849843">
                  <a:extLst>
                    <a:ext uri="{9D8B030D-6E8A-4147-A177-3AD203B41FA5}">
                      <a16:colId xmlns:a16="http://schemas.microsoft.com/office/drawing/2014/main" val="70501429"/>
                    </a:ext>
                  </a:extLst>
                </a:gridCol>
                <a:gridCol w="5775322">
                  <a:extLst>
                    <a:ext uri="{9D8B030D-6E8A-4147-A177-3AD203B41FA5}">
                      <a16:colId xmlns:a16="http://schemas.microsoft.com/office/drawing/2014/main" val="2784076831"/>
                    </a:ext>
                  </a:extLst>
                </a:gridCol>
              </a:tblGrid>
              <a:tr h="319205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</a:pPr>
                      <a:r>
                        <a:rPr lang="th-TH" sz="220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รายละเอียด</a:t>
                      </a:r>
                      <a:endParaRPr lang="en-US" sz="2200" dirty="0">
                        <a:solidFill>
                          <a:schemeClr val="tx1"/>
                        </a:solidFill>
                        <a:effectLst/>
                        <a:latin typeface="TH Sarabun New" panose="020B0500040200020003" pitchFamily="34" charset="-34"/>
                        <a:ea typeface="Times New Roman" panose="02020603050405020304" pitchFamily="18" charset="0"/>
                        <a:cs typeface="TH Sarabun New" panose="020B0500040200020003" pitchFamily="34" charset="-34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h-TH" sz="220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การคิดภาระงาน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H Sarabun New" panose="020B0500040200020003" pitchFamily="34" charset="-34"/>
                        <a:ea typeface="Times New Roman" panose="02020603050405020304" pitchFamily="18" charset="0"/>
                        <a:cs typeface="TH Sarabun New" panose="020B0500040200020003" pitchFamily="34" charset="-34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4052341"/>
                  </a:ext>
                </a:extLst>
              </a:tr>
              <a:tr h="638410">
                <a:tc>
                  <a:txBody>
                    <a:bodyPr/>
                    <a:lstStyle/>
                    <a:p>
                      <a:pPr marL="457200" algn="thaiDist">
                        <a:lnSpc>
                          <a:spcPct val="115000"/>
                        </a:lnSpc>
                      </a:pPr>
                      <a:r>
                        <a:rPr lang="th-TH" sz="220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๓</a:t>
                      </a: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.</a:t>
                      </a:r>
                      <a:r>
                        <a:rPr lang="th-TH" sz="220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๑ วิชาบรรยาย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H Sarabun New" panose="020B0500040200020003" pitchFamily="34" charset="-34"/>
                        <a:ea typeface="Times New Roman" panose="02020603050405020304" pitchFamily="18" charset="0"/>
                        <a:cs typeface="TH Sarabun New" panose="020B0500040200020003" pitchFamily="34" charset="-34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thaiDi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h-TH" sz="220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๓</a:t>
                      </a:r>
                      <a:r>
                        <a:rPr lang="en-US" sz="220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.</a:t>
                      </a:r>
                      <a:r>
                        <a:rPr lang="th-TH" sz="220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๕ ชั่วโมงภาระงาน ต่อ ๑ ชั่วโมงปฏิบัติการจริง</a:t>
                      </a:r>
                      <a:endParaRPr lang="en-US" sz="2200" dirty="0">
                        <a:solidFill>
                          <a:schemeClr val="tx1"/>
                        </a:solidFill>
                        <a:effectLst/>
                        <a:latin typeface="TH Sarabun New" panose="020B0500040200020003" pitchFamily="34" charset="-34"/>
                        <a:ea typeface="Times New Roman" panose="02020603050405020304" pitchFamily="18" charset="0"/>
                        <a:cs typeface="TH Sarabun New" panose="020B0500040200020003" pitchFamily="34" charset="-34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6693756"/>
                  </a:ext>
                </a:extLst>
              </a:tr>
              <a:tr h="638410">
                <a:tc>
                  <a:txBody>
                    <a:bodyPr/>
                    <a:lstStyle/>
                    <a:p>
                      <a:pPr marL="457200" algn="thaiDist">
                        <a:lnSpc>
                          <a:spcPct val="115000"/>
                        </a:lnSpc>
                      </a:pPr>
                      <a:r>
                        <a:rPr lang="th-TH" sz="220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๓</a:t>
                      </a: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.</a:t>
                      </a:r>
                      <a:r>
                        <a:rPr lang="th-TH" sz="220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๒ วิชาปฏิบัติ 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H Sarabun New" panose="020B0500040200020003" pitchFamily="34" charset="-34"/>
                        <a:ea typeface="Times New Roman" panose="02020603050405020304" pitchFamily="18" charset="0"/>
                        <a:cs typeface="TH Sarabun New" panose="020B0500040200020003" pitchFamily="34" charset="-34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thaiDi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h-TH" sz="220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๑</a:t>
                      </a: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.</a:t>
                      </a:r>
                      <a:r>
                        <a:rPr lang="th-TH" sz="220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๕ ชั่วโมงภาระงาน ต่อ ๑ ชั่วโมงปฏิบัติการจริง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H Sarabun New" panose="020B0500040200020003" pitchFamily="34" charset="-34"/>
                        <a:ea typeface="Times New Roman" panose="02020603050405020304" pitchFamily="18" charset="0"/>
                        <a:cs typeface="TH Sarabun New" panose="020B0500040200020003" pitchFamily="34" charset="-34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1525830"/>
                  </a:ext>
                </a:extLst>
              </a:tr>
              <a:tr h="1938262">
                <a:tc>
                  <a:txBody>
                    <a:bodyPr/>
                    <a:lstStyle/>
                    <a:p>
                      <a:pPr marL="457200" algn="thaiDist">
                        <a:lnSpc>
                          <a:spcPct val="115000"/>
                        </a:lnSpc>
                      </a:pPr>
                      <a:r>
                        <a:rPr lang="th-TH" sz="200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๓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.</a:t>
                      </a:r>
                      <a:r>
                        <a:rPr lang="th-TH" sz="200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๓ การควบคุมวิทยานิพนธ์หรือกรรมการสอบวิทยานิพนธ์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  <a:p>
                      <a:pPr marL="457200" algn="thaiDist">
                        <a:lnSpc>
                          <a:spcPct val="115000"/>
                        </a:lnSpc>
                      </a:pPr>
                      <a:r>
                        <a:rPr lang="th-TH" sz="200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- อาจารย์ที่ปรึกษาวิทยานิพนธ์หลัก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  <a:p>
                      <a:pPr marL="457200" algn="thaiDist">
                        <a:lnSpc>
                          <a:spcPct val="115000"/>
                        </a:lnSpc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- </a:t>
                      </a:r>
                      <a:r>
                        <a:rPr lang="th-TH" sz="200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อาจารย์ที่ปรึกษาวิทยานิพนธ์ร่วม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  <a:p>
                      <a:pPr marL="457200" algn="thaiDist">
                        <a:lnSpc>
                          <a:spcPct val="115000"/>
                        </a:lnSpc>
                      </a:pPr>
                      <a:r>
                        <a:rPr lang="th-TH" sz="200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- กรรมการสอบวิทยานิพนธ์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  <a:p>
                      <a:pPr marL="457200" algn="thaiDist">
                        <a:lnSpc>
                          <a:spcPct val="115000"/>
                        </a:lnSpc>
                      </a:pPr>
                      <a:r>
                        <a:rPr lang="th-TH" sz="200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- คณะกรรมการสอบเสนอหัวข้อ และสอบวัดคุณสมบัติ/ประมวลความรู้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H Sarabun New" panose="020B0500040200020003" pitchFamily="34" charset="-34"/>
                        <a:ea typeface="Times New Roman" panose="02020603050405020304" pitchFamily="18" charset="0"/>
                        <a:cs typeface="TH Sarabun New" panose="020B0500040200020003" pitchFamily="34" charset="-34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thaiDist">
                        <a:lnSpc>
                          <a:spcPct val="115000"/>
                        </a:lnSpc>
                      </a:pPr>
                      <a:endParaRPr lang="th-TH" sz="2000" dirty="0">
                        <a:solidFill>
                          <a:schemeClr val="tx1"/>
                        </a:solidFill>
                        <a:effectLst/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  <a:p>
                      <a:pPr marL="457200" algn="thaiDist">
                        <a:lnSpc>
                          <a:spcPct val="115000"/>
                        </a:lnSpc>
                      </a:pPr>
                      <a:r>
                        <a:rPr lang="th-TH" sz="200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๑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.</a:t>
                      </a:r>
                      <a:r>
                        <a:rPr lang="th-TH" sz="200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๕ ชั่วโมงภาระงาน ต่อ ๑ เรื่อง ต่อ สัปดาห์ 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(</a:t>
                      </a:r>
                      <a:r>
                        <a:rPr lang="th-TH" sz="200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คิดไม่เกิน ๔ ภาคการศึกษา)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  <a:p>
                      <a:pPr marL="457200" algn="thaiDist">
                        <a:lnSpc>
                          <a:spcPct val="115000"/>
                        </a:lnSpc>
                      </a:pPr>
                      <a:r>
                        <a:rPr lang="th-TH" sz="200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๐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.</a:t>
                      </a:r>
                      <a:r>
                        <a:rPr lang="th-TH" sz="200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๕ ชั่วโมงภาระงาน ต่อ ๑ เรื่อง ต่อ สัปดาห์  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(</a:t>
                      </a:r>
                      <a:r>
                        <a:rPr lang="th-TH" sz="200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คิดไม่เกิน ๔ ภาคการศึกษา)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  <a:p>
                      <a:pPr marL="457200" algn="thaiDist">
                        <a:lnSpc>
                          <a:spcPct val="115000"/>
                        </a:lnSpc>
                      </a:pPr>
                      <a:r>
                        <a:rPr lang="th-TH" sz="200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๑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.</a:t>
                      </a:r>
                      <a:r>
                        <a:rPr lang="th-TH" sz="200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๕ ชั่วโมงภาระงาน ต่อ ๑ ชั่วโมงปฏิบัติการจริง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  <a:p>
                      <a:pPr marL="457200" algn="thaiDi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h-TH" sz="200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๑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.</a:t>
                      </a:r>
                      <a:r>
                        <a:rPr lang="th-TH" sz="200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๕ ชั่วโมงภาระงาน ต่อ ๑ ชั่วโมงปฏิบัติการจริง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H Sarabun New" panose="020B0500040200020003" pitchFamily="34" charset="-34"/>
                        <a:ea typeface="Times New Roman" panose="02020603050405020304" pitchFamily="18" charset="0"/>
                        <a:cs typeface="TH Sarabun New" panose="020B0500040200020003" pitchFamily="34" charset="-34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315297"/>
                  </a:ext>
                </a:extLst>
              </a:tr>
              <a:tr h="638410">
                <a:tc>
                  <a:txBody>
                    <a:bodyPr/>
                    <a:lstStyle/>
                    <a:p>
                      <a:pPr marL="457200" algn="thaiDist">
                        <a:lnSpc>
                          <a:spcPct val="115000"/>
                        </a:lnSpc>
                      </a:pPr>
                      <a:r>
                        <a:rPr lang="th-TH" sz="220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๓</a:t>
                      </a:r>
                      <a:r>
                        <a:rPr lang="en-US" sz="220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.</a:t>
                      </a:r>
                      <a:r>
                        <a:rPr lang="th-TH" sz="220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๔ การควบคุมสารนิพนธ์/การค้นคว้าอิสระ</a:t>
                      </a:r>
                      <a:endParaRPr lang="en-US" sz="2200">
                        <a:solidFill>
                          <a:schemeClr val="tx1"/>
                        </a:solidFill>
                        <a:effectLst/>
                        <a:latin typeface="TH Sarabun New" panose="020B0500040200020003" pitchFamily="34" charset="-34"/>
                        <a:ea typeface="Times New Roman" panose="02020603050405020304" pitchFamily="18" charset="0"/>
                        <a:cs typeface="TH Sarabun New" panose="020B0500040200020003" pitchFamily="34" charset="-34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thaiDi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h-TH" sz="220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๑</a:t>
                      </a:r>
                      <a:r>
                        <a:rPr lang="en-US" sz="220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.</a:t>
                      </a:r>
                      <a:r>
                        <a:rPr lang="th-TH" sz="220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๕ ชั่วโมงภาระงาน ต่อ ๑ เรื่อง ต่อ สัปดาห์</a:t>
                      </a:r>
                      <a:endParaRPr lang="en-US" sz="2200" dirty="0">
                        <a:solidFill>
                          <a:schemeClr val="tx1"/>
                        </a:solidFill>
                        <a:effectLst/>
                        <a:latin typeface="TH Sarabun New" panose="020B0500040200020003" pitchFamily="34" charset="-34"/>
                        <a:ea typeface="Times New Roman" panose="02020603050405020304" pitchFamily="18" charset="0"/>
                        <a:cs typeface="TH Sarabun New" panose="020B0500040200020003" pitchFamily="34" charset="-34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0487389"/>
                  </a:ext>
                </a:extLst>
              </a:tr>
            </a:tbl>
          </a:graphicData>
        </a:graphic>
      </p:graphicFrame>
      <p:sp>
        <p:nvSpPr>
          <p:cNvPr id="6" name="กล่องข้อความ 5">
            <a:extLst>
              <a:ext uri="{FF2B5EF4-FFF2-40B4-BE49-F238E27FC236}">
                <a16:creationId xmlns:a16="http://schemas.microsoft.com/office/drawing/2014/main" id="{C507B1ED-D2E6-1C05-2D4D-EC875DE9EBD4}"/>
              </a:ext>
            </a:extLst>
          </p:cNvPr>
          <p:cNvSpPr txBox="1"/>
          <p:nvPr/>
        </p:nvSpPr>
        <p:spPr>
          <a:xfrm>
            <a:off x="283417" y="392142"/>
            <a:ext cx="609755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th-TH" sz="2800" b="1" u="sng" dirty="0">
                <a:effectLst/>
                <a:ea typeface="Times New Roman" panose="02020603050405020304" pitchFamily="18" charset="0"/>
                <a:cs typeface="TH SarabunPSK" panose="020B0500040200020003" pitchFamily="34" charset="-34"/>
              </a:rPr>
              <a:t>การสอนระดับปริญญาโท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4581794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ตาราง 3">
            <a:extLst>
              <a:ext uri="{FF2B5EF4-FFF2-40B4-BE49-F238E27FC236}">
                <a16:creationId xmlns:a16="http://schemas.microsoft.com/office/drawing/2014/main" id="{F177317D-73C2-3698-E38B-176C99D28A5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2953238"/>
              </p:ext>
            </p:extLst>
          </p:nvPr>
        </p:nvGraphicFramePr>
        <p:xfrm>
          <a:off x="268255" y="1288884"/>
          <a:ext cx="11635274" cy="361525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151206">
                  <a:extLst>
                    <a:ext uri="{9D8B030D-6E8A-4147-A177-3AD203B41FA5}">
                      <a16:colId xmlns:a16="http://schemas.microsoft.com/office/drawing/2014/main" val="4034424659"/>
                    </a:ext>
                  </a:extLst>
                </a:gridCol>
                <a:gridCol w="5484068">
                  <a:extLst>
                    <a:ext uri="{9D8B030D-6E8A-4147-A177-3AD203B41FA5}">
                      <a16:colId xmlns:a16="http://schemas.microsoft.com/office/drawing/2014/main" val="83703862"/>
                    </a:ext>
                  </a:extLst>
                </a:gridCol>
              </a:tblGrid>
              <a:tr h="339811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</a:pPr>
                      <a:r>
                        <a:rPr lang="th-TH" sz="240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รายละเอียด</a:t>
                      </a:r>
                      <a:endParaRPr lang="en-US" sz="2400">
                        <a:solidFill>
                          <a:schemeClr val="tx1"/>
                        </a:solidFill>
                        <a:effectLst/>
                        <a:latin typeface="TH Sarabun New" panose="020B0500040200020003" pitchFamily="34" charset="-34"/>
                        <a:ea typeface="Times New Roman" panose="02020603050405020304" pitchFamily="18" charset="0"/>
                        <a:cs typeface="TH Sarabun New" panose="020B0500040200020003" pitchFamily="34" charset="-34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h-TH" sz="240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การคิดภาระงาน</a:t>
                      </a:r>
                      <a:endParaRPr lang="en-US" sz="2400">
                        <a:solidFill>
                          <a:schemeClr val="tx1"/>
                        </a:solidFill>
                        <a:effectLst/>
                        <a:latin typeface="TH Sarabun New" panose="020B0500040200020003" pitchFamily="34" charset="-34"/>
                        <a:ea typeface="Times New Roman" panose="02020603050405020304" pitchFamily="18" charset="0"/>
                        <a:cs typeface="TH Sarabun New" panose="020B0500040200020003" pitchFamily="34" charset="-34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1291925"/>
                  </a:ext>
                </a:extLst>
              </a:tr>
              <a:tr h="441322">
                <a:tc>
                  <a:txBody>
                    <a:bodyPr/>
                    <a:lstStyle/>
                    <a:p>
                      <a:pPr marL="457200" algn="thaiDist">
                        <a:lnSpc>
                          <a:spcPct val="115000"/>
                        </a:lnSpc>
                      </a:pPr>
                      <a:r>
                        <a:rPr lang="th-TH" sz="240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๓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.</a:t>
                      </a:r>
                      <a:r>
                        <a:rPr lang="th-TH" sz="240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๑ วิชาบรรยาย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H Sarabun New" panose="020B0500040200020003" pitchFamily="34" charset="-34"/>
                        <a:ea typeface="Times New Roman" panose="02020603050405020304" pitchFamily="18" charset="0"/>
                        <a:cs typeface="TH Sarabun New" panose="020B0500040200020003" pitchFamily="34" charset="-34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thaiDi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h-TH" sz="240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๔ ชั่วโมงภาระงาน ต่อ ๑ ชั่วโมงปฏิบัติการจริง</a:t>
                      </a:r>
                      <a:endParaRPr lang="en-US" sz="2400">
                        <a:solidFill>
                          <a:schemeClr val="tx1"/>
                        </a:solidFill>
                        <a:effectLst/>
                        <a:latin typeface="TH Sarabun New" panose="020B0500040200020003" pitchFamily="34" charset="-34"/>
                        <a:ea typeface="Times New Roman" panose="02020603050405020304" pitchFamily="18" charset="0"/>
                        <a:cs typeface="TH Sarabun New" panose="020B0500040200020003" pitchFamily="34" charset="-34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2867704"/>
                  </a:ext>
                </a:extLst>
              </a:tr>
              <a:tr h="461496">
                <a:tc>
                  <a:txBody>
                    <a:bodyPr/>
                    <a:lstStyle/>
                    <a:p>
                      <a:pPr marL="457200" algn="thaiDist">
                        <a:lnSpc>
                          <a:spcPct val="115000"/>
                        </a:lnSpc>
                      </a:pPr>
                      <a:r>
                        <a:rPr lang="th-TH" sz="240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๓</a:t>
                      </a:r>
                      <a:r>
                        <a:rPr lang="en-US" sz="240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.</a:t>
                      </a:r>
                      <a:r>
                        <a:rPr lang="th-TH" sz="240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๒ วิชาปฏิบัติ </a:t>
                      </a:r>
                      <a:endParaRPr lang="en-US" sz="2400">
                        <a:solidFill>
                          <a:schemeClr val="tx1"/>
                        </a:solidFill>
                        <a:effectLst/>
                        <a:latin typeface="TH Sarabun New" panose="020B0500040200020003" pitchFamily="34" charset="-34"/>
                        <a:ea typeface="Times New Roman" panose="02020603050405020304" pitchFamily="18" charset="0"/>
                        <a:cs typeface="TH Sarabun New" panose="020B0500040200020003" pitchFamily="34" charset="-34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thaiDi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h-TH" sz="240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๑</a:t>
                      </a:r>
                      <a:r>
                        <a:rPr lang="en-US" sz="240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.</a:t>
                      </a:r>
                      <a:r>
                        <a:rPr lang="th-TH" sz="240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๕ ชั่วโมงภาระงาน ต่อ ๑ ชั่วโมงปฏิบัติการจริง</a:t>
                      </a:r>
                      <a:endParaRPr lang="en-US" sz="2400">
                        <a:solidFill>
                          <a:schemeClr val="tx1"/>
                        </a:solidFill>
                        <a:effectLst/>
                        <a:latin typeface="TH Sarabun New" panose="020B0500040200020003" pitchFamily="34" charset="-34"/>
                        <a:ea typeface="Times New Roman" panose="02020603050405020304" pitchFamily="18" charset="0"/>
                        <a:cs typeface="TH Sarabun New" panose="020B0500040200020003" pitchFamily="34" charset="-34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6445166"/>
                  </a:ext>
                </a:extLst>
              </a:tr>
              <a:tr h="2291808">
                <a:tc>
                  <a:txBody>
                    <a:bodyPr/>
                    <a:lstStyle/>
                    <a:p>
                      <a:pPr marL="457200" algn="thaiDist">
                        <a:lnSpc>
                          <a:spcPct val="115000"/>
                        </a:lnSpc>
                      </a:pPr>
                      <a:r>
                        <a:rPr lang="th-TH" sz="240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๓</a:t>
                      </a: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.</a:t>
                      </a:r>
                      <a:r>
                        <a:rPr lang="th-TH" sz="240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๓ การควบคุม</a:t>
                      </a:r>
                      <a:r>
                        <a:rPr lang="th-TH" sz="200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วิทยานิพนธ์หรือกรรมการสอบวิทยานิพนธ์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  <a:p>
                      <a:pPr marL="457200" algn="thaiDist">
                        <a:lnSpc>
                          <a:spcPct val="115000"/>
                        </a:lnSpc>
                      </a:pPr>
                      <a:r>
                        <a:rPr lang="th-TH" sz="200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- อาจารย์ที่ปรึกษาวิทยานิพนธ์หลัก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  <a:p>
                      <a:pPr marL="457200" algn="thaiDist">
                        <a:lnSpc>
                          <a:spcPct val="115000"/>
                        </a:lnSpc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- </a:t>
                      </a:r>
                      <a:r>
                        <a:rPr lang="th-TH" sz="200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อาจารย์ที่ปรึกษาวิทยานิพนธ์ร่วม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  <a:p>
                      <a:pPr marL="457200" algn="thaiDist">
                        <a:lnSpc>
                          <a:spcPct val="115000"/>
                        </a:lnSpc>
                      </a:pPr>
                      <a:r>
                        <a:rPr lang="th-TH" sz="200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- กรรมการสอบวิทยานิพนธ์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  <a:p>
                      <a:pPr marL="457200" algn="thaiDist">
                        <a:lnSpc>
                          <a:spcPct val="115000"/>
                        </a:lnSpc>
                      </a:pPr>
                      <a:r>
                        <a:rPr lang="th-TH" sz="200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- คณะกรรมการสอบเสนอหัวข้อ และสอบวัดคุณสมบัติ/ประมวลความรู้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H Sarabun New" panose="020B0500040200020003" pitchFamily="34" charset="-34"/>
                        <a:ea typeface="Times New Roman" panose="02020603050405020304" pitchFamily="18" charset="0"/>
                        <a:cs typeface="TH Sarabun New" panose="020B0500040200020003" pitchFamily="34" charset="-34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thaiDist">
                        <a:lnSpc>
                          <a:spcPct val="115000"/>
                        </a:lnSpc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 </a:t>
                      </a:r>
                    </a:p>
                    <a:p>
                      <a:pPr marL="457200" algn="thaiDist">
                        <a:lnSpc>
                          <a:spcPct val="115000"/>
                        </a:lnSpc>
                      </a:pPr>
                      <a:r>
                        <a:rPr lang="th-TH" sz="180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๑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.</a:t>
                      </a:r>
                      <a:r>
                        <a:rPr lang="th-TH" sz="180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๗ ชั่วโมงภาระงาน ต่อ ๑ เรื่อง ต่อ สัปดาห์ (คิดไม่เกิน ๖ ภาคการศึกษา)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  <a:p>
                      <a:pPr marL="457200" algn="thaiDist">
                        <a:lnSpc>
                          <a:spcPct val="115000"/>
                        </a:lnSpc>
                      </a:pPr>
                      <a:r>
                        <a:rPr lang="th-TH" sz="180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๐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.</a:t>
                      </a:r>
                      <a:r>
                        <a:rPr lang="th-TH" sz="180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๕ ชั่วโมงภาระงาน ต่อ ๑ เรื่อง ต่อ สัปดาห์ (คิดไม่เกิน ๖ ภาคการศึกษา)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  <a:p>
                      <a:pPr marL="457200" algn="thaiDist">
                        <a:lnSpc>
                          <a:spcPct val="115000"/>
                        </a:lnSpc>
                      </a:pPr>
                      <a:r>
                        <a:rPr lang="th-TH" sz="180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๑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.</a:t>
                      </a:r>
                      <a:r>
                        <a:rPr lang="th-TH" sz="180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๕ ชั่วโมงภาระงาน ต่อ ๑ ชั่วโมงปฏิบัติการจริง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  <a:p>
                      <a:pPr marL="457200" algn="thaiDi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h-TH" sz="180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๑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.</a:t>
                      </a:r>
                      <a:r>
                        <a:rPr lang="th-TH" sz="1800" dirty="0">
                          <a:solidFill>
                            <a:schemeClr val="tx1"/>
                          </a:solidFill>
                          <a:effectLst/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๕ ชั่วโมงภาระงาน ต่อ ๑ ชั่วโมงปฏิบัติการจริง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H Sarabun New" panose="020B0500040200020003" pitchFamily="34" charset="-34"/>
                        <a:ea typeface="Times New Roman" panose="02020603050405020304" pitchFamily="18" charset="0"/>
                        <a:cs typeface="TH Sarabun New" panose="020B0500040200020003" pitchFamily="34" charset="-34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0882012"/>
                  </a:ext>
                </a:extLst>
              </a:tr>
            </a:tbl>
          </a:graphicData>
        </a:graphic>
      </p:graphicFrame>
      <p:sp>
        <p:nvSpPr>
          <p:cNvPr id="6" name="กล่องข้อความ 5">
            <a:extLst>
              <a:ext uri="{FF2B5EF4-FFF2-40B4-BE49-F238E27FC236}">
                <a16:creationId xmlns:a16="http://schemas.microsoft.com/office/drawing/2014/main" id="{8212C615-8513-61C6-29FA-26EC50584B5E}"/>
              </a:ext>
            </a:extLst>
          </p:cNvPr>
          <p:cNvSpPr txBox="1"/>
          <p:nvPr/>
        </p:nvSpPr>
        <p:spPr>
          <a:xfrm>
            <a:off x="268255" y="424190"/>
            <a:ext cx="609755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th-TH" sz="2800" b="1" u="sng" dirty="0">
                <a:effectLst/>
                <a:ea typeface="Times New Roman" panose="02020603050405020304" pitchFamily="18" charset="0"/>
                <a:cs typeface="TH SarabunPSK" panose="020B0500040200020003" pitchFamily="34" charset="-34"/>
              </a:rPr>
              <a:t>การสอนระดับปริญญาเอก</a:t>
            </a:r>
            <a:endParaRPr lang="th-TH" dirty="0"/>
          </a:p>
        </p:txBody>
      </p:sp>
      <p:sp>
        <p:nvSpPr>
          <p:cNvPr id="8" name="กล่องข้อความ 7">
            <a:extLst>
              <a:ext uri="{FF2B5EF4-FFF2-40B4-BE49-F238E27FC236}">
                <a16:creationId xmlns:a16="http://schemas.microsoft.com/office/drawing/2014/main" id="{4A0ECED5-2C87-544A-28FD-92987159FF58}"/>
              </a:ext>
            </a:extLst>
          </p:cNvPr>
          <p:cNvSpPr txBox="1"/>
          <p:nvPr/>
        </p:nvSpPr>
        <p:spPr>
          <a:xfrm>
            <a:off x="1211520" y="5169006"/>
            <a:ext cx="10308577" cy="8002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457200" algn="thaiDist">
              <a:lnSpc>
                <a:spcPct val="115000"/>
              </a:lnSpc>
            </a:pPr>
            <a:r>
              <a:rPr lang="th-TH" sz="2000" dirty="0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** กรณีที่มีอาจารย์ที่ปรึกษามากกว่า ๑ คน ให้คิดตามสัดส่วนภาระงานตามที่ได้ตกลงกันไว้เป็นลายลักษณ์อักษร **</a:t>
            </a:r>
            <a:endParaRPr lang="en-US" sz="2000" dirty="0">
              <a:effectLst/>
              <a:latin typeface="TH Sarabun New" panose="020B0500040200020003" pitchFamily="34" charset="-34"/>
              <a:ea typeface="Times New Roman" panose="02020603050405020304" pitchFamily="18" charset="0"/>
              <a:cs typeface="TH Sarabun New" panose="020B0500040200020003" pitchFamily="34" charset="-34"/>
            </a:endParaRPr>
          </a:p>
          <a:p>
            <a:pPr marL="457200" algn="thaiDist">
              <a:lnSpc>
                <a:spcPct val="115000"/>
              </a:lnSpc>
              <a:spcAft>
                <a:spcPts val="1000"/>
              </a:spcAft>
            </a:pPr>
            <a:r>
              <a:rPr lang="en-US" sz="2000" dirty="0">
                <a:effectLst/>
                <a:latin typeface="TH Sarabun New" panose="020B0500040200020003" pitchFamily="34" charset="-34"/>
                <a:ea typeface="Times New Roman" panose="02020603050405020304" pitchFamily="18" charset="0"/>
                <a:cs typeface="TH Sarabun New" panose="020B0500040200020003" pitchFamily="34" charset="-34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60054637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อินทิกรัล">
  <a:themeElements>
    <a:clrScheme name="เหลือง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FFCA08"/>
      </a:accent1>
      <a:accent2>
        <a:srgbClr val="F8931D"/>
      </a:accent2>
      <a:accent3>
        <a:srgbClr val="CE8D3E"/>
      </a:accent3>
      <a:accent4>
        <a:srgbClr val="EC7016"/>
      </a:accent4>
      <a:accent5>
        <a:srgbClr val="E64823"/>
      </a:accent5>
      <a:accent6>
        <a:srgbClr val="9C6A6A"/>
      </a:accent6>
      <a:hlink>
        <a:srgbClr val="2998E3"/>
      </a:hlink>
      <a:folHlink>
        <a:srgbClr val="7F723D"/>
      </a:folHlink>
    </a:clrScheme>
    <a:fontScheme name="อินทิกรัล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อินทิกรัล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695</TotalTime>
  <Words>3289</Words>
  <Application>Microsoft Office PowerPoint</Application>
  <PresentationFormat>แบบจอกว้าง</PresentationFormat>
  <Paragraphs>418</Paragraphs>
  <Slides>25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6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25</vt:i4>
      </vt:variant>
    </vt:vector>
  </HeadingPairs>
  <TitlesOfParts>
    <vt:vector size="32" baseType="lpstr">
      <vt:lpstr>Calibri</vt:lpstr>
      <vt:lpstr>TH Sarabun New</vt:lpstr>
      <vt:lpstr>Times New Roman</vt:lpstr>
      <vt:lpstr>Tw Cen MT</vt:lpstr>
      <vt:lpstr>Tw Cen MT Condensed</vt:lpstr>
      <vt:lpstr>Wingdings 3</vt:lpstr>
      <vt:lpstr>อินทิกรัล</vt:lpstr>
      <vt:lpstr>หลักเกณฑ์การประเมินภาระงานบุคลากรสายผู้สอน (อาจารย์) ปีการศึกษา 2566 (มิถุนายน 2566-พฤษภาคม 2567) มหาวิทยาลัยวงษ์ชวลิตกุล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The End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หลักเกณฑ์และการประเมินผลการปฏิบัติงานของอาจารย์ ปีการศึกษา 2566 มหาวิทยาลัยวงษ์ชวลิตกุล</dc:title>
  <dc:creator>Administrator</dc:creator>
  <cp:lastModifiedBy>Administrator</cp:lastModifiedBy>
  <cp:revision>66</cp:revision>
  <dcterms:created xsi:type="dcterms:W3CDTF">2024-04-25T10:42:02Z</dcterms:created>
  <dcterms:modified xsi:type="dcterms:W3CDTF">2024-04-26T00:08:48Z</dcterms:modified>
</cp:coreProperties>
</file>